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4"/>
    <p:sldMasterId id="2147483664" r:id="rId5"/>
    <p:sldMasterId id="2147483676" r:id="rId6"/>
    <p:sldMasterId id="2147483690" r:id="rId7"/>
    <p:sldMasterId id="2147483704" r:id="rId8"/>
    <p:sldMasterId id="2147483754" r:id="rId9"/>
    <p:sldMasterId id="2147483768" r:id="rId10"/>
  </p:sldMasterIdLst>
  <p:notesMasterIdLst>
    <p:notesMasterId r:id="rId69"/>
  </p:notesMasterIdLst>
  <p:handoutMasterIdLst>
    <p:handoutMasterId r:id="rId70"/>
  </p:handoutMasterIdLst>
  <p:sldIdLst>
    <p:sldId id="456" r:id="rId11"/>
    <p:sldId id="457" r:id="rId12"/>
    <p:sldId id="458" r:id="rId13"/>
    <p:sldId id="459" r:id="rId14"/>
    <p:sldId id="460" r:id="rId15"/>
    <p:sldId id="461" r:id="rId16"/>
    <p:sldId id="462" r:id="rId17"/>
    <p:sldId id="463" r:id="rId18"/>
    <p:sldId id="464" r:id="rId19"/>
    <p:sldId id="465" r:id="rId20"/>
    <p:sldId id="466" r:id="rId21"/>
    <p:sldId id="467" r:id="rId22"/>
    <p:sldId id="468" r:id="rId23"/>
    <p:sldId id="469" r:id="rId24"/>
    <p:sldId id="470" r:id="rId25"/>
    <p:sldId id="475" r:id="rId26"/>
    <p:sldId id="476" r:id="rId27"/>
    <p:sldId id="477" r:id="rId28"/>
    <p:sldId id="478" r:id="rId29"/>
    <p:sldId id="479" r:id="rId30"/>
    <p:sldId id="480" r:id="rId31"/>
    <p:sldId id="481" r:id="rId32"/>
    <p:sldId id="482" r:id="rId33"/>
    <p:sldId id="483" r:id="rId34"/>
    <p:sldId id="484" r:id="rId35"/>
    <p:sldId id="485" r:id="rId36"/>
    <p:sldId id="486" r:id="rId37"/>
    <p:sldId id="487" r:id="rId38"/>
    <p:sldId id="488" r:id="rId39"/>
    <p:sldId id="489" r:id="rId40"/>
    <p:sldId id="490" r:id="rId41"/>
    <p:sldId id="491" r:id="rId42"/>
    <p:sldId id="492" r:id="rId43"/>
    <p:sldId id="493" r:id="rId44"/>
    <p:sldId id="494" r:id="rId45"/>
    <p:sldId id="495" r:id="rId46"/>
    <p:sldId id="496" r:id="rId47"/>
    <p:sldId id="497" r:id="rId48"/>
    <p:sldId id="498" r:id="rId49"/>
    <p:sldId id="499" r:id="rId50"/>
    <p:sldId id="500" r:id="rId51"/>
    <p:sldId id="501" r:id="rId52"/>
    <p:sldId id="502" r:id="rId53"/>
    <p:sldId id="576" r:id="rId54"/>
    <p:sldId id="577" r:id="rId55"/>
    <p:sldId id="503" r:id="rId56"/>
    <p:sldId id="504" r:id="rId57"/>
    <p:sldId id="505" r:id="rId58"/>
    <p:sldId id="506" r:id="rId59"/>
    <p:sldId id="507" r:id="rId60"/>
    <p:sldId id="508" r:id="rId61"/>
    <p:sldId id="509" r:id="rId62"/>
    <p:sldId id="510" r:id="rId63"/>
    <p:sldId id="511" r:id="rId64"/>
    <p:sldId id="512" r:id="rId65"/>
    <p:sldId id="513" r:id="rId66"/>
    <p:sldId id="514" r:id="rId67"/>
    <p:sldId id="275" r:id="rId68"/>
  </p:sldIdLst>
  <p:sldSz cx="13004800" cy="7315200"/>
  <p:notesSz cx="6797675" cy="9926638"/>
  <p:defaultTextStyle>
    <a:defPPr>
      <a:defRPr lang="de-DE"/>
    </a:defPPr>
    <a:lvl1pPr algn="l" rtl="0" fontAlgn="base">
      <a:spcBef>
        <a:spcPct val="0"/>
      </a:spcBef>
      <a:spcAft>
        <a:spcPct val="0"/>
      </a:spcAft>
      <a:defRPr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kern="1200">
        <a:solidFill>
          <a:schemeClr val="tx1"/>
        </a:solidFill>
        <a:latin typeface="Verdana" pitchFamily="34" charset="0"/>
        <a:ea typeface="+mn-ea"/>
        <a:cs typeface="Arial" pitchFamily="34" charset="0"/>
      </a:defRPr>
    </a:lvl5pPr>
    <a:lvl6pPr marL="2286000" algn="l" defTabSz="914400" rtl="0" eaLnBrk="1" latinLnBrk="0" hangingPunct="1">
      <a:defRPr kern="1200">
        <a:solidFill>
          <a:schemeClr val="tx1"/>
        </a:solidFill>
        <a:latin typeface="Verdana" pitchFamily="34" charset="0"/>
        <a:ea typeface="+mn-ea"/>
        <a:cs typeface="Arial" pitchFamily="34" charset="0"/>
      </a:defRPr>
    </a:lvl6pPr>
    <a:lvl7pPr marL="2743200" algn="l" defTabSz="914400" rtl="0" eaLnBrk="1" latinLnBrk="0" hangingPunct="1">
      <a:defRPr kern="1200">
        <a:solidFill>
          <a:schemeClr val="tx1"/>
        </a:solidFill>
        <a:latin typeface="Verdana" pitchFamily="34" charset="0"/>
        <a:ea typeface="+mn-ea"/>
        <a:cs typeface="Arial" pitchFamily="34" charset="0"/>
      </a:defRPr>
    </a:lvl7pPr>
    <a:lvl8pPr marL="3200400" algn="l" defTabSz="914400" rtl="0" eaLnBrk="1" latinLnBrk="0" hangingPunct="1">
      <a:defRPr kern="1200">
        <a:solidFill>
          <a:schemeClr val="tx1"/>
        </a:solidFill>
        <a:latin typeface="Verdana" pitchFamily="34" charset="0"/>
        <a:ea typeface="+mn-ea"/>
        <a:cs typeface="Arial" pitchFamily="34" charset="0"/>
      </a:defRPr>
    </a:lvl8pPr>
    <a:lvl9pPr marL="3657600" algn="l" defTabSz="914400" rtl="0" eaLnBrk="1" latinLnBrk="0" hangingPunct="1">
      <a:defRPr kern="1200">
        <a:solidFill>
          <a:schemeClr val="tx1"/>
        </a:solidFill>
        <a:latin typeface="Verdan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A026"/>
    <a:srgbClr val="DBF3C2"/>
    <a:srgbClr val="F0FAE6"/>
    <a:srgbClr val="EEF5EB"/>
    <a:srgbClr val="EAF2E6"/>
    <a:srgbClr val="C3C3C3"/>
    <a:srgbClr val="90C27A"/>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76" autoAdjust="0"/>
    <p:restoredTop sz="86369" autoAdjust="0"/>
  </p:normalViewPr>
  <p:slideViewPr>
    <p:cSldViewPr>
      <p:cViewPr>
        <p:scale>
          <a:sx n="90" d="100"/>
          <a:sy n="90" d="100"/>
        </p:scale>
        <p:origin x="-858" y="-222"/>
      </p:cViewPr>
      <p:guideLst>
        <p:guide orient="horz" pos="2304"/>
        <p:guide pos="4096"/>
      </p:guideLst>
    </p:cSldViewPr>
  </p:slideViewPr>
  <p:outlineViewPr>
    <p:cViewPr>
      <p:scale>
        <a:sx n="33" d="100"/>
        <a:sy n="33" d="100"/>
      </p:scale>
      <p:origin x="0" y="108438"/>
    </p:cViewPr>
    <p:sldLst>
      <p:sld r:id="rId1" collapse="1"/>
    </p:sldLst>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 Type="http://schemas.openxmlformats.org/officeDocument/2006/relationships/slideMaster" Target="slideMasters/slideMaster4.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_rels/viewProps.xml.rels><?xml version="1.0" encoding="UTF-8" standalone="yes"?>
<Relationships xmlns="http://schemas.openxmlformats.org/package/2006/relationships"><Relationship Id="rId1"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t" anchorCtr="0" compatLnSpc="1">
            <a:prstTxWarp prst="textNoShape">
              <a:avLst/>
            </a:prstTxWarp>
          </a:bodyPr>
          <a:lstStyle>
            <a:lvl1pPr algn="l">
              <a:lnSpc>
                <a:spcPct val="100000"/>
              </a:lnSpc>
              <a:defRPr sz="900">
                <a:cs typeface="+mn-cs"/>
              </a:defRPr>
            </a:lvl1pPr>
          </a:lstStyle>
          <a:p>
            <a:pPr>
              <a:defRPr/>
            </a:pPr>
            <a:endParaRPr lang="de-DE"/>
          </a:p>
        </p:txBody>
      </p:sp>
      <p:sp>
        <p:nvSpPr>
          <p:cNvPr id="66563"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t" anchorCtr="0" compatLnSpc="1">
            <a:prstTxWarp prst="textNoShape">
              <a:avLst/>
            </a:prstTxWarp>
          </a:bodyPr>
          <a:lstStyle>
            <a:lvl1pPr algn="r">
              <a:lnSpc>
                <a:spcPct val="100000"/>
              </a:lnSpc>
              <a:defRPr sz="900">
                <a:cs typeface="+mn-cs"/>
              </a:defRPr>
            </a:lvl1pPr>
          </a:lstStyle>
          <a:p>
            <a:pPr>
              <a:defRPr/>
            </a:pPr>
            <a:endParaRPr lang="de-DE"/>
          </a:p>
        </p:txBody>
      </p:sp>
      <p:sp>
        <p:nvSpPr>
          <p:cNvPr id="66564" name="Rectangle 4"/>
          <p:cNvSpPr>
            <a:spLocks noGrp="1" noChangeArrowheads="1"/>
          </p:cNvSpPr>
          <p:nvPr>
            <p:ph type="ftr" sz="quarter" idx="2"/>
          </p:nvPr>
        </p:nvSpPr>
        <p:spPr bwMode="auto">
          <a:xfrm>
            <a:off x="0"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b" anchorCtr="0" compatLnSpc="1">
            <a:prstTxWarp prst="textNoShape">
              <a:avLst/>
            </a:prstTxWarp>
          </a:bodyPr>
          <a:lstStyle>
            <a:lvl1pPr algn="l">
              <a:lnSpc>
                <a:spcPct val="100000"/>
              </a:lnSpc>
              <a:defRPr sz="900">
                <a:cs typeface="+mn-cs"/>
              </a:defRPr>
            </a:lvl1pPr>
          </a:lstStyle>
          <a:p>
            <a:pPr>
              <a:defRPr/>
            </a:pPr>
            <a:endParaRPr lang="de-DE"/>
          </a:p>
        </p:txBody>
      </p:sp>
      <p:sp>
        <p:nvSpPr>
          <p:cNvPr id="66565" name="Rectangle 5"/>
          <p:cNvSpPr>
            <a:spLocks noGrp="1" noChangeArrowheads="1"/>
          </p:cNvSpPr>
          <p:nvPr>
            <p:ph type="sldNum" sz="quarter" idx="3"/>
          </p:nvPr>
        </p:nvSpPr>
        <p:spPr bwMode="auto">
          <a:xfrm>
            <a:off x="3849688"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b" anchorCtr="0" compatLnSpc="1">
            <a:prstTxWarp prst="textNoShape">
              <a:avLst/>
            </a:prstTxWarp>
          </a:bodyPr>
          <a:lstStyle>
            <a:lvl1pPr algn="r">
              <a:lnSpc>
                <a:spcPct val="100000"/>
              </a:lnSpc>
              <a:defRPr sz="900">
                <a:cs typeface="+mn-cs"/>
              </a:defRPr>
            </a:lvl1pPr>
          </a:lstStyle>
          <a:p>
            <a:pPr>
              <a:defRPr/>
            </a:pPr>
            <a:fld id="{6E918E92-F419-4EC3-8C08-231EA649359C}" type="slidenum">
              <a:rPr lang="de-DE"/>
              <a:pPr>
                <a:defRPr/>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t" anchorCtr="0" compatLnSpc="1">
            <a:prstTxWarp prst="textNoShape">
              <a:avLst/>
            </a:prstTxWarp>
          </a:bodyPr>
          <a:lstStyle>
            <a:lvl1pPr algn="l">
              <a:lnSpc>
                <a:spcPct val="100000"/>
              </a:lnSpc>
              <a:defRPr sz="900">
                <a:cs typeface="+mn-cs"/>
              </a:defRPr>
            </a:lvl1pPr>
          </a:lstStyle>
          <a:p>
            <a:pPr>
              <a:defRPr/>
            </a:pPr>
            <a:endParaRPr lang="de-DE"/>
          </a:p>
        </p:txBody>
      </p:sp>
      <p:sp>
        <p:nvSpPr>
          <p:cNvPr id="70659" name="Rectangle 3"/>
          <p:cNvSpPr>
            <a:spLocks noGrp="1" noChangeArrowheads="1"/>
          </p:cNvSpPr>
          <p:nvPr>
            <p:ph type="dt" idx="1"/>
          </p:nvPr>
        </p:nvSpPr>
        <p:spPr bwMode="auto">
          <a:xfrm>
            <a:off x="3849688" y="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t" anchorCtr="0" compatLnSpc="1">
            <a:prstTxWarp prst="textNoShape">
              <a:avLst/>
            </a:prstTxWarp>
          </a:bodyPr>
          <a:lstStyle>
            <a:lvl1pPr algn="r">
              <a:lnSpc>
                <a:spcPct val="100000"/>
              </a:lnSpc>
              <a:defRPr sz="900">
                <a:cs typeface="+mn-cs"/>
              </a:defRPr>
            </a:lvl1pPr>
          </a:lstStyle>
          <a:p>
            <a:pPr>
              <a:defRPr/>
            </a:pPr>
            <a:endParaRPr lang="de-DE"/>
          </a:p>
        </p:txBody>
      </p:sp>
      <p:sp>
        <p:nvSpPr>
          <p:cNvPr id="74756"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p:spPr>
      </p:sp>
      <p:sp>
        <p:nvSpPr>
          <p:cNvPr id="70661" name="Rectangle 5"/>
          <p:cNvSpPr>
            <a:spLocks noGrp="1" noChangeArrowheads="1"/>
          </p:cNvSpPr>
          <p:nvPr>
            <p:ph type="body" sz="quarter" idx="3"/>
          </p:nvPr>
        </p:nvSpPr>
        <p:spPr bwMode="auto">
          <a:xfrm>
            <a:off x="681038" y="4714875"/>
            <a:ext cx="5435600" cy="4467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0662" name="Rectangle 6"/>
          <p:cNvSpPr>
            <a:spLocks noGrp="1" noChangeArrowheads="1"/>
          </p:cNvSpPr>
          <p:nvPr>
            <p:ph type="ftr" sz="quarter" idx="4"/>
          </p:nvPr>
        </p:nvSpPr>
        <p:spPr bwMode="auto">
          <a:xfrm>
            <a:off x="0"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b" anchorCtr="0" compatLnSpc="1">
            <a:prstTxWarp prst="textNoShape">
              <a:avLst/>
            </a:prstTxWarp>
          </a:bodyPr>
          <a:lstStyle>
            <a:lvl1pPr algn="l">
              <a:lnSpc>
                <a:spcPct val="100000"/>
              </a:lnSpc>
              <a:defRPr sz="900">
                <a:cs typeface="+mn-cs"/>
              </a:defRPr>
            </a:lvl1pPr>
          </a:lstStyle>
          <a:p>
            <a:pPr>
              <a:defRPr/>
            </a:pPr>
            <a:endParaRPr lang="de-DE"/>
          </a:p>
        </p:txBody>
      </p:sp>
      <p:sp>
        <p:nvSpPr>
          <p:cNvPr id="70663" name="Rectangle 7"/>
          <p:cNvSpPr>
            <a:spLocks noGrp="1" noChangeArrowheads="1"/>
          </p:cNvSpPr>
          <p:nvPr>
            <p:ph type="sldNum" sz="quarter" idx="5"/>
          </p:nvPr>
        </p:nvSpPr>
        <p:spPr bwMode="auto">
          <a:xfrm>
            <a:off x="3849688" y="9429750"/>
            <a:ext cx="2946400" cy="495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484" tIns="45242" rIns="90484" bIns="45242" numCol="1" anchor="b" anchorCtr="0" compatLnSpc="1">
            <a:prstTxWarp prst="textNoShape">
              <a:avLst/>
            </a:prstTxWarp>
          </a:bodyPr>
          <a:lstStyle>
            <a:lvl1pPr algn="r">
              <a:lnSpc>
                <a:spcPct val="100000"/>
              </a:lnSpc>
              <a:defRPr sz="900">
                <a:cs typeface="+mn-cs"/>
              </a:defRPr>
            </a:lvl1pPr>
          </a:lstStyle>
          <a:p>
            <a:pPr>
              <a:defRPr/>
            </a:pPr>
            <a:fld id="{AB805347-B498-4A43-9EDE-207854A8639E}"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ED22E13A-2B7E-4181-BACE-0D14BFC3453F}" type="slidenum">
              <a:rPr lang="de-DE" smtClean="0">
                <a:solidFill>
                  <a:srgbClr val="000000"/>
                </a:solidFill>
              </a:rPr>
              <a:pPr algn="r" eaLnBrk="1" hangingPunct="1">
                <a:lnSpc>
                  <a:spcPct val="100000"/>
                </a:lnSpc>
                <a:defRPr/>
              </a:pPr>
              <a:t>1</a:t>
            </a:fld>
            <a:endParaRPr lang="de-DE" smtClean="0">
              <a:solidFill>
                <a:srgbClr val="000000"/>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lienbildplatzhalter 1"/>
          <p:cNvSpPr>
            <a:spLocks noGrp="1" noRot="1" noChangeAspect="1" noTextEdit="1"/>
          </p:cNvSpPr>
          <p:nvPr>
            <p:ph type="sldImg"/>
          </p:nvPr>
        </p:nvSpPr>
        <p:spPr>
          <a:ln/>
        </p:spPr>
      </p:sp>
      <p:sp>
        <p:nvSpPr>
          <p:cNvPr id="84995" name="Notizenplatzhalter 2"/>
          <p:cNvSpPr>
            <a:spLocks noGrp="1"/>
          </p:cNvSpPr>
          <p:nvPr>
            <p:ph type="body" idx="1"/>
          </p:nvPr>
        </p:nvSpPr>
        <p:spPr>
          <a:noFill/>
        </p:spPr>
        <p:txBody>
          <a:bodyPr/>
          <a:lstStyle/>
          <a:p>
            <a:pPr defTabSz="903288" eaLnBrk="1" hangingPunct="1"/>
            <a:endParaRPr lang="de-DE" sz="1100" smtClean="0"/>
          </a:p>
        </p:txBody>
      </p:sp>
      <p:sp>
        <p:nvSpPr>
          <p:cNvPr id="84996"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659E499F-BEA9-4D39-87D4-B5691297FA83}" type="slidenum">
              <a:rPr lang="de-DE" smtClean="0">
                <a:solidFill>
                  <a:srgbClr val="000000"/>
                </a:solidFill>
              </a:rPr>
              <a:pPr algn="r" eaLnBrk="1" hangingPunct="1">
                <a:lnSpc>
                  <a:spcPct val="100000"/>
                </a:lnSpc>
                <a:defRPr/>
              </a:pPr>
              <a:t>48</a:t>
            </a:fld>
            <a:endParaRPr lang="de-DE"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lienbildplatzhalter 1"/>
          <p:cNvSpPr>
            <a:spLocks noGrp="1" noRot="1" noChangeAspect="1" noTextEdit="1"/>
          </p:cNvSpPr>
          <p:nvPr>
            <p:ph type="sldImg"/>
          </p:nvPr>
        </p:nvSpPr>
        <p:spPr>
          <a:ln/>
        </p:spPr>
      </p:sp>
      <p:sp>
        <p:nvSpPr>
          <p:cNvPr id="86019" name="Notizenplatzhalter 2"/>
          <p:cNvSpPr>
            <a:spLocks noGrp="1"/>
          </p:cNvSpPr>
          <p:nvPr>
            <p:ph type="body" idx="1"/>
          </p:nvPr>
        </p:nvSpPr>
        <p:spPr>
          <a:noFill/>
        </p:spPr>
        <p:txBody>
          <a:bodyPr/>
          <a:lstStyle/>
          <a:p>
            <a:pPr eaLnBrk="1" hangingPunct="1"/>
            <a:endParaRPr lang="de-DE" smtClean="0"/>
          </a:p>
        </p:txBody>
      </p:sp>
      <p:sp>
        <p:nvSpPr>
          <p:cNvPr id="86020"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C97B0FB9-4898-40E3-B0E9-C427D92A6E3F}" type="slidenum">
              <a:rPr lang="de-DE" smtClean="0">
                <a:solidFill>
                  <a:srgbClr val="000000"/>
                </a:solidFill>
              </a:rPr>
              <a:pPr algn="r" eaLnBrk="1" hangingPunct="1">
                <a:lnSpc>
                  <a:spcPct val="100000"/>
                </a:lnSpc>
                <a:defRPr/>
              </a:pPr>
              <a:t>51</a:t>
            </a:fld>
            <a:endParaRPr lang="de-DE"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a:ln/>
        </p:spPr>
      </p:sp>
      <p:sp>
        <p:nvSpPr>
          <p:cNvPr id="76803" name="Notizenplatzhalter 2"/>
          <p:cNvSpPr>
            <a:spLocks noGrp="1"/>
          </p:cNvSpPr>
          <p:nvPr>
            <p:ph type="body" idx="1"/>
          </p:nvPr>
        </p:nvSpPr>
        <p:spPr>
          <a:noFill/>
        </p:spPr>
        <p:txBody>
          <a:bodyPr/>
          <a:lstStyle/>
          <a:p>
            <a:pPr defTabSz="903288" eaLnBrk="1" hangingPunct="1"/>
            <a:endParaRPr lang="de-DE" sz="1100" smtClean="0"/>
          </a:p>
        </p:txBody>
      </p:sp>
      <p:sp>
        <p:nvSpPr>
          <p:cNvPr id="76804"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B42A5F0-7707-4354-878B-4453F77D0E01}" type="slidenum">
              <a:rPr lang="de-DE" smtClean="0">
                <a:solidFill>
                  <a:srgbClr val="000000"/>
                </a:solidFill>
              </a:rPr>
              <a:pPr algn="r" eaLnBrk="1" hangingPunct="1">
                <a:lnSpc>
                  <a:spcPct val="100000"/>
                </a:lnSpc>
                <a:defRPr/>
              </a:pPr>
              <a:t>9</a:t>
            </a:fld>
            <a:endParaRPr lang="de-DE"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lienbildplatzhalter 1"/>
          <p:cNvSpPr>
            <a:spLocks noGrp="1" noRot="1" noChangeAspect="1" noTextEdit="1"/>
          </p:cNvSpPr>
          <p:nvPr>
            <p:ph type="sldImg"/>
          </p:nvPr>
        </p:nvSpPr>
        <p:spPr>
          <a:ln/>
        </p:spPr>
      </p:sp>
      <p:sp>
        <p:nvSpPr>
          <p:cNvPr id="77827" name="Notizenplatzhalter 2"/>
          <p:cNvSpPr>
            <a:spLocks noGrp="1"/>
          </p:cNvSpPr>
          <p:nvPr>
            <p:ph type="body" idx="1"/>
          </p:nvPr>
        </p:nvSpPr>
        <p:spPr>
          <a:noFill/>
        </p:spPr>
        <p:txBody>
          <a:bodyPr/>
          <a:lstStyle/>
          <a:p>
            <a:pPr eaLnBrk="1" hangingPunct="1"/>
            <a:endParaRPr lang="de-DE" smtClean="0"/>
          </a:p>
        </p:txBody>
      </p:sp>
      <p:sp>
        <p:nvSpPr>
          <p:cNvPr id="77828"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8B386DB9-01B8-4485-9D66-7F72C240676E}" type="slidenum">
              <a:rPr lang="de-DE" smtClean="0">
                <a:solidFill>
                  <a:srgbClr val="000000"/>
                </a:solidFill>
              </a:rPr>
              <a:pPr algn="r" eaLnBrk="1" hangingPunct="1">
                <a:lnSpc>
                  <a:spcPct val="100000"/>
                </a:lnSpc>
                <a:defRPr/>
              </a:pPr>
              <a:t>13</a:t>
            </a:fld>
            <a:endParaRPr lang="de-DE"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lienbildplatzhalter 1"/>
          <p:cNvSpPr>
            <a:spLocks noGrp="1" noRot="1" noChangeAspect="1" noTextEdit="1"/>
          </p:cNvSpPr>
          <p:nvPr>
            <p:ph type="sldImg"/>
          </p:nvPr>
        </p:nvSpPr>
        <p:spPr>
          <a:ln/>
        </p:spPr>
      </p:sp>
      <p:sp>
        <p:nvSpPr>
          <p:cNvPr id="78851" name="Notizenplatzhalter 2"/>
          <p:cNvSpPr>
            <a:spLocks noGrp="1"/>
          </p:cNvSpPr>
          <p:nvPr>
            <p:ph type="body" idx="1"/>
          </p:nvPr>
        </p:nvSpPr>
        <p:spPr>
          <a:noFill/>
        </p:spPr>
        <p:txBody>
          <a:bodyPr/>
          <a:lstStyle/>
          <a:p>
            <a:pPr eaLnBrk="1" hangingPunct="1"/>
            <a:endParaRPr lang="de-DE" smtClean="0"/>
          </a:p>
        </p:txBody>
      </p:sp>
      <p:sp>
        <p:nvSpPr>
          <p:cNvPr id="78852"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2AE836C-AD15-4779-A90E-6BB2BA549E6E}" type="slidenum">
              <a:rPr lang="de-DE" smtClean="0">
                <a:solidFill>
                  <a:srgbClr val="000000"/>
                </a:solidFill>
              </a:rPr>
              <a:pPr algn="r" eaLnBrk="1" hangingPunct="1">
                <a:lnSpc>
                  <a:spcPct val="100000"/>
                </a:lnSpc>
                <a:defRPr/>
              </a:pPr>
              <a:t>14</a:t>
            </a:fld>
            <a:endParaRPr lang="de-DE"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lienbildplatzhalter 1"/>
          <p:cNvSpPr>
            <a:spLocks noGrp="1" noRot="1" noChangeAspect="1" noTextEdit="1"/>
          </p:cNvSpPr>
          <p:nvPr>
            <p:ph type="sldImg"/>
          </p:nvPr>
        </p:nvSpPr>
        <p:spPr>
          <a:ln/>
        </p:spPr>
      </p:sp>
      <p:sp>
        <p:nvSpPr>
          <p:cNvPr id="79875" name="Notizenplatzhalter 2"/>
          <p:cNvSpPr>
            <a:spLocks noGrp="1"/>
          </p:cNvSpPr>
          <p:nvPr>
            <p:ph type="body" idx="1"/>
          </p:nvPr>
        </p:nvSpPr>
        <p:spPr>
          <a:noFill/>
        </p:spPr>
        <p:txBody>
          <a:bodyPr/>
          <a:lstStyle/>
          <a:p>
            <a:pPr eaLnBrk="1" hangingPunct="1"/>
            <a:endParaRPr lang="de-DE" smtClean="0"/>
          </a:p>
        </p:txBody>
      </p:sp>
      <p:sp>
        <p:nvSpPr>
          <p:cNvPr id="79876"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01267345-2ECC-4561-9DEC-CF67B4F8BFF3}" type="slidenum">
              <a:rPr lang="de-DE" smtClean="0">
                <a:solidFill>
                  <a:srgbClr val="000000"/>
                </a:solidFill>
              </a:rPr>
              <a:pPr algn="r" eaLnBrk="1" hangingPunct="1">
                <a:lnSpc>
                  <a:spcPct val="100000"/>
                </a:lnSpc>
                <a:defRPr/>
              </a:pPr>
              <a:t>43</a:t>
            </a:fld>
            <a:endParaRPr lang="de-DE"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Folienbildplatzhalter 1"/>
          <p:cNvSpPr>
            <a:spLocks noGrp="1" noRot="1" noChangeAspect="1" noTextEdit="1"/>
          </p:cNvSpPr>
          <p:nvPr>
            <p:ph type="sldImg"/>
          </p:nvPr>
        </p:nvSpPr>
        <p:spPr>
          <a:ln/>
        </p:spPr>
      </p:sp>
      <p:sp>
        <p:nvSpPr>
          <p:cNvPr id="80899" name="Notizenplatzhalter 2"/>
          <p:cNvSpPr>
            <a:spLocks noGrp="1"/>
          </p:cNvSpPr>
          <p:nvPr>
            <p:ph type="body" idx="1"/>
          </p:nvPr>
        </p:nvSpPr>
        <p:spPr>
          <a:noFill/>
        </p:spPr>
        <p:txBody>
          <a:bodyPr/>
          <a:lstStyle/>
          <a:p>
            <a:pPr eaLnBrk="1" hangingPunct="1"/>
            <a:endParaRPr lang="de-DE" smtClean="0"/>
          </a:p>
        </p:txBody>
      </p:sp>
      <p:sp>
        <p:nvSpPr>
          <p:cNvPr id="80900"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7CB70208-EA82-452E-A4AB-3CEF3525BAC4}" type="slidenum">
              <a:rPr lang="de-DE" smtClean="0">
                <a:solidFill>
                  <a:srgbClr val="000000"/>
                </a:solidFill>
              </a:rPr>
              <a:pPr algn="r" eaLnBrk="1" hangingPunct="1">
                <a:lnSpc>
                  <a:spcPct val="100000"/>
                </a:lnSpc>
                <a:defRPr/>
              </a:pPr>
              <a:t>44</a:t>
            </a:fld>
            <a:endParaRPr lang="de-DE"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lienbildplatzhalter 1"/>
          <p:cNvSpPr>
            <a:spLocks noGrp="1" noRot="1" noChangeAspect="1" noTextEdit="1"/>
          </p:cNvSpPr>
          <p:nvPr>
            <p:ph type="sldImg"/>
          </p:nvPr>
        </p:nvSpPr>
        <p:spPr>
          <a:ln/>
        </p:spPr>
      </p:sp>
      <p:sp>
        <p:nvSpPr>
          <p:cNvPr id="81923" name="Notizenplatzhalter 2"/>
          <p:cNvSpPr>
            <a:spLocks noGrp="1"/>
          </p:cNvSpPr>
          <p:nvPr>
            <p:ph type="body" idx="1"/>
          </p:nvPr>
        </p:nvSpPr>
        <p:spPr>
          <a:noFill/>
        </p:spPr>
        <p:txBody>
          <a:bodyPr/>
          <a:lstStyle/>
          <a:p>
            <a:pPr eaLnBrk="1" hangingPunct="1"/>
            <a:endParaRPr lang="de-DE" smtClean="0"/>
          </a:p>
        </p:txBody>
      </p:sp>
      <p:sp>
        <p:nvSpPr>
          <p:cNvPr id="81924"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2984FDA2-3FBB-4908-AC84-2A9E5C03B9BF}" type="slidenum">
              <a:rPr lang="de-DE" smtClean="0">
                <a:solidFill>
                  <a:srgbClr val="000000"/>
                </a:solidFill>
              </a:rPr>
              <a:pPr algn="r" eaLnBrk="1" hangingPunct="1">
                <a:lnSpc>
                  <a:spcPct val="100000"/>
                </a:lnSpc>
                <a:defRPr/>
              </a:pPr>
              <a:t>45</a:t>
            </a:fld>
            <a:endParaRPr lang="de-DE"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Folienbildplatzhalter 1"/>
          <p:cNvSpPr>
            <a:spLocks noGrp="1" noRot="1" noChangeAspect="1" noTextEdit="1"/>
          </p:cNvSpPr>
          <p:nvPr>
            <p:ph type="sldImg"/>
          </p:nvPr>
        </p:nvSpPr>
        <p:spPr>
          <a:ln/>
        </p:spPr>
      </p:sp>
      <p:sp>
        <p:nvSpPr>
          <p:cNvPr id="82947" name="Notizenplatzhalter 2"/>
          <p:cNvSpPr>
            <a:spLocks noGrp="1"/>
          </p:cNvSpPr>
          <p:nvPr>
            <p:ph type="body" idx="1"/>
          </p:nvPr>
        </p:nvSpPr>
        <p:spPr>
          <a:noFill/>
        </p:spPr>
        <p:txBody>
          <a:bodyPr/>
          <a:lstStyle/>
          <a:p>
            <a:pPr eaLnBrk="1" hangingPunct="1"/>
            <a:endParaRPr lang="de-DE" smtClean="0"/>
          </a:p>
        </p:txBody>
      </p:sp>
      <p:sp>
        <p:nvSpPr>
          <p:cNvPr id="82948"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B17CCB6-38E4-4DE9-8B9E-1E8EA4D113B2}" type="slidenum">
              <a:rPr lang="de-DE" smtClean="0">
                <a:solidFill>
                  <a:srgbClr val="000000"/>
                </a:solidFill>
              </a:rPr>
              <a:pPr algn="r" eaLnBrk="1" hangingPunct="1">
                <a:lnSpc>
                  <a:spcPct val="100000"/>
                </a:lnSpc>
                <a:defRPr/>
              </a:pPr>
              <a:t>46</a:t>
            </a:fld>
            <a:endParaRPr lang="de-DE"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lienbildplatzhalter 1"/>
          <p:cNvSpPr>
            <a:spLocks noGrp="1" noRot="1" noChangeAspect="1" noTextEdit="1"/>
          </p:cNvSpPr>
          <p:nvPr>
            <p:ph type="sldImg"/>
          </p:nvPr>
        </p:nvSpPr>
        <p:spPr>
          <a:ln/>
        </p:spPr>
      </p:sp>
      <p:sp>
        <p:nvSpPr>
          <p:cNvPr id="83971" name="Notizenplatzhalter 2"/>
          <p:cNvSpPr>
            <a:spLocks noGrp="1"/>
          </p:cNvSpPr>
          <p:nvPr>
            <p:ph type="body" idx="1"/>
          </p:nvPr>
        </p:nvSpPr>
        <p:spPr>
          <a:noFill/>
        </p:spPr>
        <p:txBody>
          <a:bodyPr/>
          <a:lstStyle/>
          <a:p>
            <a:pPr eaLnBrk="1" hangingPunct="1"/>
            <a:endParaRPr lang="de-DE" smtClean="0"/>
          </a:p>
        </p:txBody>
      </p:sp>
      <p:sp>
        <p:nvSpPr>
          <p:cNvPr id="83972" name="Foliennummernplatzhalter 3"/>
          <p:cNvSpPr>
            <a:spLocks noGrp="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eaLnBrk="0" hangingPunct="0">
              <a:lnSpc>
                <a:spcPct val="90000"/>
              </a:lnSpc>
              <a:defRPr>
                <a:solidFill>
                  <a:schemeClr val="tx1"/>
                </a:solidFill>
                <a:latin typeface="Verdana" pitchFamily="34" charset="0"/>
              </a:defRPr>
            </a:lvl1pPr>
            <a:lvl2pPr marL="742950" indent="-285750" algn="ctr" eaLnBrk="0" hangingPunct="0">
              <a:lnSpc>
                <a:spcPct val="90000"/>
              </a:lnSpc>
              <a:defRPr>
                <a:solidFill>
                  <a:schemeClr val="tx1"/>
                </a:solidFill>
                <a:latin typeface="Verdana" pitchFamily="34" charset="0"/>
              </a:defRPr>
            </a:lvl2pPr>
            <a:lvl3pPr marL="1143000" indent="-228600" algn="ctr" eaLnBrk="0" hangingPunct="0">
              <a:lnSpc>
                <a:spcPct val="90000"/>
              </a:lnSpc>
              <a:defRPr>
                <a:solidFill>
                  <a:schemeClr val="tx1"/>
                </a:solidFill>
                <a:latin typeface="Verdana" pitchFamily="34" charset="0"/>
              </a:defRPr>
            </a:lvl3pPr>
            <a:lvl4pPr marL="1600200" indent="-228600" algn="ctr" eaLnBrk="0" hangingPunct="0">
              <a:lnSpc>
                <a:spcPct val="90000"/>
              </a:lnSpc>
              <a:defRPr>
                <a:solidFill>
                  <a:schemeClr val="tx1"/>
                </a:solidFill>
                <a:latin typeface="Verdana" pitchFamily="34" charset="0"/>
              </a:defRPr>
            </a:lvl4pPr>
            <a:lvl5pPr marL="2057400" indent="-228600" algn="ctr" eaLnBrk="0" hangingPunct="0">
              <a:lnSpc>
                <a:spcPct val="90000"/>
              </a:lnSpc>
              <a:defRPr>
                <a:solidFill>
                  <a:schemeClr val="tx1"/>
                </a:solidFill>
                <a:latin typeface="Verdana" pitchFamily="34" charset="0"/>
              </a:defRPr>
            </a:lvl5pPr>
            <a:lvl6pPr marL="2514600" indent="-228600" algn="ctr" eaLnBrk="0" fontAlgn="base" hangingPunct="0">
              <a:lnSpc>
                <a:spcPct val="90000"/>
              </a:lnSpc>
              <a:spcBef>
                <a:spcPct val="0"/>
              </a:spcBef>
              <a:spcAft>
                <a:spcPct val="0"/>
              </a:spcAft>
              <a:defRPr>
                <a:solidFill>
                  <a:schemeClr val="tx1"/>
                </a:solidFill>
                <a:latin typeface="Verdana" pitchFamily="34" charset="0"/>
              </a:defRPr>
            </a:lvl6pPr>
            <a:lvl7pPr marL="2971800" indent="-228600" algn="ctr" eaLnBrk="0" fontAlgn="base" hangingPunct="0">
              <a:lnSpc>
                <a:spcPct val="90000"/>
              </a:lnSpc>
              <a:spcBef>
                <a:spcPct val="0"/>
              </a:spcBef>
              <a:spcAft>
                <a:spcPct val="0"/>
              </a:spcAft>
              <a:defRPr>
                <a:solidFill>
                  <a:schemeClr val="tx1"/>
                </a:solidFill>
                <a:latin typeface="Verdana" pitchFamily="34" charset="0"/>
              </a:defRPr>
            </a:lvl7pPr>
            <a:lvl8pPr marL="3429000" indent="-228600" algn="ctr" eaLnBrk="0" fontAlgn="base" hangingPunct="0">
              <a:lnSpc>
                <a:spcPct val="90000"/>
              </a:lnSpc>
              <a:spcBef>
                <a:spcPct val="0"/>
              </a:spcBef>
              <a:spcAft>
                <a:spcPct val="0"/>
              </a:spcAft>
              <a:defRPr>
                <a:solidFill>
                  <a:schemeClr val="tx1"/>
                </a:solidFill>
                <a:latin typeface="Verdana" pitchFamily="34" charset="0"/>
              </a:defRPr>
            </a:lvl8pPr>
            <a:lvl9pPr marL="3886200" indent="-228600" algn="ctr"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D87523AA-1D5B-44B9-96FF-5B2E112DFA2A}" type="slidenum">
              <a:rPr lang="de-DE" smtClean="0">
                <a:solidFill>
                  <a:srgbClr val="000000"/>
                </a:solidFill>
              </a:rPr>
              <a:pPr algn="r" eaLnBrk="1" hangingPunct="1">
                <a:lnSpc>
                  <a:spcPct val="100000"/>
                </a:lnSpc>
                <a:defRPr/>
              </a:pPr>
              <a:t>47</a:t>
            </a:fld>
            <a:endParaRPr lang="de-DE"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3152775"/>
            <a:ext cx="13004800" cy="4162425"/>
          </a:xfrm>
          <a:prstGeom prst="rect">
            <a:avLst/>
          </a:prstGeom>
          <a:solidFill>
            <a:srgbClr val="8CD250"/>
          </a:solidFill>
          <a:ln w="9525" algn="ctr">
            <a:noFill/>
            <a:miter lim="800000"/>
            <a:headEnd/>
            <a:tailEnd/>
          </a:ln>
          <a:effectLst/>
        </p:spPr>
        <p:txBody>
          <a:bodyPr wrap="none" lIns="90000" tIns="46800" rIns="90000" bIns="46800" anchor="ctr"/>
          <a:lstStyle/>
          <a:p>
            <a:pPr algn="ctr">
              <a:lnSpc>
                <a:spcPct val="90000"/>
              </a:lnSpc>
            </a:pPr>
            <a:endParaRPr lang="de-DE"/>
          </a:p>
        </p:txBody>
      </p:sp>
      <p:sp>
        <p:nvSpPr>
          <p:cNvPr id="5" name="Line 12"/>
          <p:cNvSpPr>
            <a:spLocks noChangeShapeType="1"/>
          </p:cNvSpPr>
          <p:nvPr/>
        </p:nvSpPr>
        <p:spPr bwMode="auto">
          <a:xfrm>
            <a:off x="525463" y="2289175"/>
            <a:ext cx="0" cy="677863"/>
          </a:xfrm>
          <a:prstGeom prst="line">
            <a:avLst/>
          </a:prstGeom>
          <a:noFill/>
          <a:ln w="19050">
            <a:solidFill>
              <a:schemeClr val="folHlink"/>
            </a:solidFill>
            <a:round/>
            <a:headEnd/>
            <a:tailEnd/>
          </a:ln>
          <a:effectLst/>
        </p:spPr>
        <p:txBody>
          <a:bodyPr/>
          <a:lstStyle/>
          <a:p>
            <a:endParaRPr lang="de-DE"/>
          </a:p>
        </p:txBody>
      </p:sp>
      <p:pic>
        <p:nvPicPr>
          <p:cNvPr id="6" name="Picture 13" descr="DATEV-Logo"/>
          <p:cNvPicPr>
            <a:picLocks noChangeAspect="1" noChangeArrowheads="1"/>
          </p:cNvPicPr>
          <p:nvPr/>
        </p:nvPicPr>
        <p:blipFill>
          <a:blip r:embed="rId2" cstate="print"/>
          <a:srcRect/>
          <a:stretch>
            <a:fillRect/>
          </a:stretch>
        </p:blipFill>
        <p:spPr bwMode="auto">
          <a:xfrm>
            <a:off x="11779250" y="319088"/>
            <a:ext cx="781050" cy="777875"/>
          </a:xfrm>
          <a:prstGeom prst="rect">
            <a:avLst/>
          </a:prstGeom>
          <a:noFill/>
          <a:ln w="9525">
            <a:noFill/>
            <a:miter lim="800000"/>
            <a:headEnd/>
            <a:tailEnd/>
          </a:ln>
        </p:spPr>
      </p:pic>
      <p:sp>
        <p:nvSpPr>
          <p:cNvPr id="381962" name="Rectangle 10"/>
          <p:cNvSpPr>
            <a:spLocks noGrp="1" noChangeArrowheads="1"/>
          </p:cNvSpPr>
          <p:nvPr>
            <p:ph type="ctrTitle"/>
          </p:nvPr>
        </p:nvSpPr>
        <p:spPr>
          <a:xfrm>
            <a:off x="669925" y="2289175"/>
            <a:ext cx="8577263" cy="646113"/>
          </a:xfrm>
        </p:spPr>
        <p:txBody>
          <a:bodyPr tIns="58055" rIns="0" bIns="58055" anchor="b"/>
          <a:lstStyle>
            <a:lvl1pPr>
              <a:defRPr/>
            </a:lvl1pPr>
          </a:lstStyle>
          <a:p>
            <a:pPr lvl="0"/>
            <a:r>
              <a:rPr lang="de-DE" noProof="0" smtClean="0"/>
              <a:t>Titelmasterformat durch Klicken bearbeiten</a:t>
            </a:r>
          </a:p>
        </p:txBody>
      </p:sp>
      <p:sp>
        <p:nvSpPr>
          <p:cNvPr id="381963" name="Rectangle 11"/>
          <p:cNvSpPr>
            <a:spLocks noGrp="1" noChangeArrowheads="1"/>
          </p:cNvSpPr>
          <p:nvPr>
            <p:ph type="subTitle" idx="1"/>
          </p:nvPr>
        </p:nvSpPr>
        <p:spPr>
          <a:xfrm>
            <a:off x="690563" y="3322638"/>
            <a:ext cx="8577262" cy="330200"/>
          </a:xfrm>
          <a:extLst>
            <a:ext uri="{909E8E84-426E-40DD-AFC4-6F175D3DCCD1}">
              <a14:hiddenFill xmlns="" xmlns:a14="http://schemas.microsoft.com/office/drawing/2010/main">
                <a:solidFill>
                  <a:schemeClr val="folHlink"/>
                </a:solidFill>
              </a14:hiddenFill>
            </a:ext>
          </a:extLst>
        </p:spPr>
        <p:txBody>
          <a:bodyPr lIns="0" tIns="58055" rIns="0" bIns="58055"/>
          <a:lstStyle>
            <a:lvl1pPr marL="0" indent="0">
              <a:buFont typeface="Wingdings" pitchFamily="2" charset="2"/>
              <a:buNone/>
              <a:defRPr/>
            </a:lvl1pPr>
          </a:lstStyle>
          <a:p>
            <a:pPr lvl="0"/>
            <a:r>
              <a:rPr lang="de-DE" noProof="0" smtClean="0"/>
              <a:t>Formatvorlage des Untertitelmasters durch Klicken bearbeiten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85406508-D741-48E2-8DA5-C2D16AD6B550}"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5F925EEF-62C2-4177-AA7D-167E5D7DBF3F}"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07538" y="255588"/>
            <a:ext cx="2962275" cy="6350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17538" y="255588"/>
            <a:ext cx="8737600" cy="6350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A9CD4FE9-0570-4C96-BA5E-470FD619E90E}"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2F679727-A34F-42F7-B240-80A18931689B}"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17538" y="1441450"/>
            <a:ext cx="5849937" cy="5164138"/>
          </a:xfrm>
        </p:spPr>
        <p:txBody>
          <a:bodyPr/>
          <a:lstStyle/>
          <a:p>
            <a:pPr lvl="0"/>
            <a:r>
              <a:rPr lang="de-DE" noProof="0" smtClean="0"/>
              <a:t>ClipArt durch Klicken auf Symbol hinzufügen</a:t>
            </a:r>
            <a:endParaRPr lang="de-DE" noProof="0"/>
          </a:p>
        </p:txBody>
      </p:sp>
      <p:sp>
        <p:nvSpPr>
          <p:cNvPr id="4" name="Textplatzhalter 3"/>
          <p:cNvSpPr>
            <a:spLocks noGrp="1"/>
          </p:cNvSpPr>
          <p:nvPr>
            <p:ph type="body" sz="half" idx="2"/>
          </p:nvPr>
        </p:nvSpPr>
        <p:spPr>
          <a:xfrm>
            <a:off x="6619875" y="1441450"/>
            <a:ext cx="5849938"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D942BE1B-A034-40BD-B3DC-F40DE02F32C7}"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B4272A6D-BE6A-4CF2-AC93-B2DE1ACC5800}"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7538" y="1441450"/>
            <a:ext cx="5849937"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6619875" y="1441450"/>
            <a:ext cx="5849938" cy="5164138"/>
          </a:xfrm>
        </p:spPr>
        <p:txBody>
          <a:bodyPr/>
          <a:lstStyle/>
          <a:p>
            <a:pPr lvl="0"/>
            <a:r>
              <a:rPr lang="de-DE" noProof="0" smtClean="0"/>
              <a:t>ClipArt durch Klicken auf Symbol hinzufügen</a:t>
            </a:r>
            <a:endParaRPr lang="de-DE" noProof="0"/>
          </a:p>
        </p:txBody>
      </p:sp>
      <p:sp>
        <p:nvSpPr>
          <p:cNvPr id="5" name="Rectangle 10"/>
          <p:cNvSpPr>
            <a:spLocks noGrp="1" noChangeArrowheads="1"/>
          </p:cNvSpPr>
          <p:nvPr>
            <p:ph type="dt" sz="half" idx="10"/>
          </p:nvPr>
        </p:nvSpPr>
        <p:spPr>
          <a:ln/>
        </p:spPr>
        <p:txBody>
          <a:bodyPr/>
          <a:lstStyle>
            <a:lvl1pPr>
              <a:defRPr/>
            </a:lvl1pPr>
          </a:lstStyle>
          <a:p>
            <a:pPr>
              <a:defRPr/>
            </a:pPr>
            <a:fld id="{92E7F691-20C8-4353-90AD-6D133EDDEB40}"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868C0CD4-53B0-4F6C-BA75-C7ABE5C094D0}"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3152775"/>
            <a:ext cx="13004800" cy="4162425"/>
          </a:xfrm>
          <a:prstGeom prst="rect">
            <a:avLst/>
          </a:prstGeom>
          <a:solidFill>
            <a:srgbClr val="8CD250"/>
          </a:solidFill>
          <a:ln w="9525" algn="ctr">
            <a:no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 name="Line 12"/>
          <p:cNvSpPr>
            <a:spLocks noChangeShapeType="1"/>
          </p:cNvSpPr>
          <p:nvPr/>
        </p:nvSpPr>
        <p:spPr bwMode="auto">
          <a:xfrm>
            <a:off x="525463" y="2289175"/>
            <a:ext cx="0" cy="677863"/>
          </a:xfrm>
          <a:prstGeom prst="line">
            <a:avLst/>
          </a:prstGeom>
          <a:noFill/>
          <a:ln w="19050">
            <a:solidFill>
              <a:schemeClr val="folHlink"/>
            </a:solidFill>
            <a:round/>
            <a:headEnd/>
            <a:tailEnd/>
          </a:ln>
          <a:effectLst/>
        </p:spPr>
        <p:txBody>
          <a:bodyPr/>
          <a:lstStyle/>
          <a:p>
            <a:endParaRPr lang="de-DE"/>
          </a:p>
        </p:txBody>
      </p:sp>
      <p:pic>
        <p:nvPicPr>
          <p:cNvPr id="6" name="Picture 13" descr="DATEV-Logo"/>
          <p:cNvPicPr>
            <a:picLocks noChangeAspect="1" noChangeArrowheads="1"/>
          </p:cNvPicPr>
          <p:nvPr/>
        </p:nvPicPr>
        <p:blipFill>
          <a:blip r:embed="rId2" cstate="print"/>
          <a:srcRect/>
          <a:stretch>
            <a:fillRect/>
          </a:stretch>
        </p:blipFill>
        <p:spPr bwMode="auto">
          <a:xfrm>
            <a:off x="11779250" y="319088"/>
            <a:ext cx="781050" cy="777875"/>
          </a:xfrm>
          <a:prstGeom prst="rect">
            <a:avLst/>
          </a:prstGeom>
          <a:noFill/>
          <a:ln w="9525">
            <a:noFill/>
            <a:miter lim="800000"/>
            <a:headEnd/>
            <a:tailEnd/>
          </a:ln>
        </p:spPr>
      </p:pic>
      <p:pic>
        <p:nvPicPr>
          <p:cNvPr id="7" name="Picture 17" descr="DATEVpro_Signet_RGB"/>
          <p:cNvPicPr>
            <a:picLocks noChangeArrowheads="1"/>
          </p:cNvPicPr>
          <p:nvPr userDrawn="1"/>
        </p:nvPicPr>
        <p:blipFill>
          <a:blip r:embed="rId3" cstate="print"/>
          <a:srcRect/>
          <a:stretch>
            <a:fillRect/>
          </a:stretch>
        </p:blipFill>
        <p:spPr bwMode="auto">
          <a:xfrm>
            <a:off x="608013" y="6132513"/>
            <a:ext cx="539750" cy="539750"/>
          </a:xfrm>
          <a:prstGeom prst="rect">
            <a:avLst/>
          </a:prstGeom>
          <a:noFill/>
          <a:ln w="9525">
            <a:noFill/>
            <a:miter lim="800000"/>
            <a:headEnd/>
            <a:tailEnd/>
          </a:ln>
        </p:spPr>
      </p:pic>
      <p:sp>
        <p:nvSpPr>
          <p:cNvPr id="381962" name="Rectangle 10"/>
          <p:cNvSpPr>
            <a:spLocks noGrp="1" noChangeArrowheads="1"/>
          </p:cNvSpPr>
          <p:nvPr>
            <p:ph type="ctrTitle"/>
          </p:nvPr>
        </p:nvSpPr>
        <p:spPr>
          <a:xfrm>
            <a:off x="669925" y="2289175"/>
            <a:ext cx="8577263" cy="646113"/>
          </a:xfrm>
        </p:spPr>
        <p:txBody>
          <a:bodyPr tIns="58055" rIns="0" bIns="58055" anchor="b"/>
          <a:lstStyle>
            <a:lvl1pPr>
              <a:defRPr/>
            </a:lvl1pPr>
          </a:lstStyle>
          <a:p>
            <a:pPr lvl="0"/>
            <a:r>
              <a:rPr lang="de-DE" noProof="0" smtClean="0"/>
              <a:t>Titelmasterformat durch Klicken bearbeiten</a:t>
            </a:r>
          </a:p>
        </p:txBody>
      </p:sp>
      <p:sp>
        <p:nvSpPr>
          <p:cNvPr id="381963" name="Rectangle 11"/>
          <p:cNvSpPr>
            <a:spLocks noGrp="1" noChangeArrowheads="1"/>
          </p:cNvSpPr>
          <p:nvPr>
            <p:ph type="subTitle" idx="1"/>
          </p:nvPr>
        </p:nvSpPr>
        <p:spPr>
          <a:xfrm>
            <a:off x="690563" y="3322638"/>
            <a:ext cx="8577262" cy="330200"/>
          </a:xfrm>
          <a:extLst>
            <a:ext uri="{909E8E84-426E-40DD-AFC4-6F175D3DCCD1}">
              <a14:hiddenFill xmlns="" xmlns:a14="http://schemas.microsoft.com/office/drawing/2010/main">
                <a:solidFill>
                  <a:schemeClr val="folHlink"/>
                </a:solidFill>
              </a14:hiddenFill>
            </a:ext>
          </a:extLst>
        </p:spPr>
        <p:txBody>
          <a:bodyPr lIns="0" tIns="58055" rIns="0" bIns="58055"/>
          <a:lstStyle>
            <a:lvl1pPr marL="0" indent="0">
              <a:buFont typeface="Wingdings" pitchFamily="2" charset="2"/>
              <a:buNone/>
              <a:defRPr/>
            </a:lvl1pPr>
          </a:lstStyle>
          <a:p>
            <a:pPr lvl="0"/>
            <a:r>
              <a:rPr lang="de-DE" noProof="0" smtClean="0"/>
              <a:t>Formatvorlage des Untertitelmasters durch Klicken bearbeiten</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C2912CFC-0514-464A-AF32-3FDC6967D51D}"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C600A9A4-841B-4D69-95B8-BF05D0981085}"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113" y="4700588"/>
            <a:ext cx="11053762" cy="1452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27113" y="3100388"/>
            <a:ext cx="1105376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pPr>
              <a:defRPr/>
            </a:pPr>
            <a:fld id="{F2139431-B508-4C0A-9F9A-06C85A4F6C80}"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04D17C18-A0FD-4B1D-A74B-4F8357E2521C}"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9925" y="1570038"/>
            <a:ext cx="5849938"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672263" y="1570038"/>
            <a:ext cx="5849937"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B0B8270D-FFDE-4CAE-9224-C817B0EF3C2E}"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666703D9-5098-48AE-AE39-00AC2A9898D6}"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50875" y="293688"/>
            <a:ext cx="11703050" cy="12192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50875" y="1636713"/>
            <a:ext cx="57451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50875" y="2319338"/>
            <a:ext cx="57451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605588" y="1636713"/>
            <a:ext cx="57483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605588" y="2319338"/>
            <a:ext cx="57483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dt" sz="half" idx="10"/>
          </p:nvPr>
        </p:nvSpPr>
        <p:spPr>
          <a:ln/>
        </p:spPr>
        <p:txBody>
          <a:bodyPr/>
          <a:lstStyle>
            <a:lvl1pPr>
              <a:defRPr/>
            </a:lvl1pPr>
          </a:lstStyle>
          <a:p>
            <a:pPr>
              <a:defRPr/>
            </a:pPr>
            <a:fld id="{6617374E-6048-4F9E-A753-C23BAB547670}" type="datetime1">
              <a:rPr lang="de-DE"/>
              <a:pPr>
                <a:defRPr/>
              </a:pPr>
              <a:t>02.12.2014</a:t>
            </a:fld>
            <a:endParaRPr lang="de-DE"/>
          </a:p>
        </p:txBody>
      </p:sp>
      <p:sp>
        <p:nvSpPr>
          <p:cNvPr id="8"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9" name="Rectangle 12"/>
          <p:cNvSpPr>
            <a:spLocks noGrp="1" noChangeArrowheads="1"/>
          </p:cNvSpPr>
          <p:nvPr>
            <p:ph type="sldNum" sz="quarter" idx="12"/>
          </p:nvPr>
        </p:nvSpPr>
        <p:spPr>
          <a:ln/>
        </p:spPr>
        <p:txBody>
          <a:bodyPr/>
          <a:lstStyle>
            <a:lvl1pPr>
              <a:defRPr/>
            </a:lvl1pPr>
          </a:lstStyle>
          <a:p>
            <a:pPr>
              <a:defRPr/>
            </a:pPr>
            <a:fld id="{3715B9C5-C536-413F-9082-6A8BF86E355D}"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
          <p:cNvSpPr>
            <a:spLocks noGrp="1" noChangeArrowheads="1"/>
          </p:cNvSpPr>
          <p:nvPr>
            <p:ph type="dt" sz="half" idx="10"/>
          </p:nvPr>
        </p:nvSpPr>
        <p:spPr>
          <a:ln/>
        </p:spPr>
        <p:txBody>
          <a:bodyPr/>
          <a:lstStyle>
            <a:lvl1pPr>
              <a:defRPr/>
            </a:lvl1pPr>
          </a:lstStyle>
          <a:p>
            <a:pPr>
              <a:defRPr/>
            </a:pPr>
            <a:fld id="{4C593EE2-6572-4D8D-8B17-5570654ED2C1}" type="datetime1">
              <a:rPr lang="de-DE"/>
              <a:pPr>
                <a:defRPr/>
              </a:pPr>
              <a:t>02.12.2014</a:t>
            </a:fld>
            <a:endParaRPr lang="de-DE"/>
          </a:p>
        </p:txBody>
      </p:sp>
      <p:sp>
        <p:nvSpPr>
          <p:cNvPr id="4"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5" name="Rectangle 12"/>
          <p:cNvSpPr>
            <a:spLocks noGrp="1" noChangeArrowheads="1"/>
          </p:cNvSpPr>
          <p:nvPr>
            <p:ph type="sldNum" sz="quarter" idx="12"/>
          </p:nvPr>
        </p:nvSpPr>
        <p:spPr>
          <a:ln/>
        </p:spPr>
        <p:txBody>
          <a:bodyPr/>
          <a:lstStyle>
            <a:lvl1pPr>
              <a:defRPr/>
            </a:lvl1pPr>
          </a:lstStyle>
          <a:p>
            <a:pPr>
              <a:defRPr/>
            </a:pPr>
            <a:fld id="{3FC71043-29AD-49BD-8738-8A9E3D245D34}"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0"/>
          <p:cNvSpPr>
            <a:spLocks noGrp="1" noChangeArrowheads="1"/>
          </p:cNvSpPr>
          <p:nvPr>
            <p:ph type="dt" sz="half" idx="10"/>
          </p:nvPr>
        </p:nvSpPr>
        <p:spPr>
          <a:ln/>
        </p:spPr>
        <p:txBody>
          <a:bodyPr/>
          <a:lstStyle>
            <a:lvl1pPr>
              <a:defRPr/>
            </a:lvl1pPr>
          </a:lstStyle>
          <a:p>
            <a:pPr>
              <a:defRPr/>
            </a:pPr>
            <a:fld id="{FEDD66CF-CB59-46A4-936D-F6DF677F8684}"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73084F14-AD22-4FCC-8FF4-E203309170D7}"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9DEFEF56-7D59-4E74-A680-A1AB194CB559}" type="datetime1">
              <a:rPr lang="de-DE"/>
              <a:pPr>
                <a:defRPr/>
              </a:pPr>
              <a:t>02.12.2014</a:t>
            </a:fld>
            <a:endParaRPr lang="de-DE"/>
          </a:p>
        </p:txBody>
      </p:sp>
      <p:sp>
        <p:nvSpPr>
          <p:cNvPr id="3"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4" name="Rectangle 12"/>
          <p:cNvSpPr>
            <a:spLocks noGrp="1" noChangeArrowheads="1"/>
          </p:cNvSpPr>
          <p:nvPr>
            <p:ph type="sldNum" sz="quarter" idx="12"/>
          </p:nvPr>
        </p:nvSpPr>
        <p:spPr>
          <a:ln/>
        </p:spPr>
        <p:txBody>
          <a:bodyPr/>
          <a:lstStyle>
            <a:lvl1pPr>
              <a:defRPr/>
            </a:lvl1pPr>
          </a:lstStyle>
          <a:p>
            <a:pPr>
              <a:defRPr/>
            </a:pPr>
            <a:fld id="{57E2E887-41C5-4398-83A4-CD11A09029FA}"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875" y="290513"/>
            <a:ext cx="4278313" cy="12398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5084763" y="290513"/>
            <a:ext cx="7269162"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50875" y="1530350"/>
            <a:ext cx="427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8CE50884-F783-4543-A70E-04E58251C6B8}"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CB1E7B07-6575-4DA6-9C85-C18CA7796658}"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525" y="5121275"/>
            <a:ext cx="7802563" cy="6032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549525" y="654050"/>
            <a:ext cx="780256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549525" y="5724525"/>
            <a:ext cx="780256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B1D34F83-883B-41CA-8610-7F25C2203087}"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9DB76394-9A88-4EF5-967D-7749B1217C11}"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F4E946F5-1EBB-4104-A031-88512C5B5A19}"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BEB4F31C-98E0-43CF-B3E8-EFE8E92A0991}"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58338" y="255588"/>
            <a:ext cx="2963862" cy="64785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66750" y="255588"/>
            <a:ext cx="8739188" cy="64785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0CC925EA-DF9B-4B83-B2AF-93B48AE55F14}"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80DDEEA2-98B2-41E7-ABAA-218916C8562F}"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3152775"/>
            <a:ext cx="13004800" cy="4162425"/>
          </a:xfrm>
          <a:prstGeom prst="rect">
            <a:avLst/>
          </a:prstGeom>
          <a:solidFill>
            <a:srgbClr val="8CD250"/>
          </a:solidFill>
          <a:ln w="9525" algn="ctr">
            <a:no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 name="Line 12"/>
          <p:cNvSpPr>
            <a:spLocks noChangeShapeType="1"/>
          </p:cNvSpPr>
          <p:nvPr/>
        </p:nvSpPr>
        <p:spPr bwMode="auto">
          <a:xfrm>
            <a:off x="525463" y="2289175"/>
            <a:ext cx="0" cy="677863"/>
          </a:xfrm>
          <a:prstGeom prst="line">
            <a:avLst/>
          </a:prstGeom>
          <a:noFill/>
          <a:ln w="19050">
            <a:solidFill>
              <a:schemeClr val="folHlink"/>
            </a:solidFill>
            <a:round/>
            <a:headEnd/>
            <a:tailEnd/>
          </a:ln>
          <a:effectLst/>
        </p:spPr>
        <p:txBody>
          <a:bodyPr/>
          <a:lstStyle/>
          <a:p>
            <a:endParaRPr lang="de-DE"/>
          </a:p>
        </p:txBody>
      </p:sp>
      <p:pic>
        <p:nvPicPr>
          <p:cNvPr id="6" name="Picture 13" descr="DATEV-Logo"/>
          <p:cNvPicPr>
            <a:picLocks noChangeAspect="1" noChangeArrowheads="1"/>
          </p:cNvPicPr>
          <p:nvPr/>
        </p:nvPicPr>
        <p:blipFill>
          <a:blip r:embed="rId2" cstate="print"/>
          <a:srcRect/>
          <a:stretch>
            <a:fillRect/>
          </a:stretch>
        </p:blipFill>
        <p:spPr bwMode="auto">
          <a:xfrm>
            <a:off x="11779250" y="319088"/>
            <a:ext cx="781050" cy="777875"/>
          </a:xfrm>
          <a:prstGeom prst="rect">
            <a:avLst/>
          </a:prstGeom>
          <a:noFill/>
          <a:ln w="9525">
            <a:noFill/>
            <a:miter lim="800000"/>
            <a:headEnd/>
            <a:tailEnd/>
          </a:ln>
        </p:spPr>
      </p:pic>
      <p:sp>
        <p:nvSpPr>
          <p:cNvPr id="381962" name="Rectangle 10"/>
          <p:cNvSpPr>
            <a:spLocks noGrp="1" noChangeArrowheads="1"/>
          </p:cNvSpPr>
          <p:nvPr>
            <p:ph type="ctrTitle"/>
          </p:nvPr>
        </p:nvSpPr>
        <p:spPr>
          <a:xfrm>
            <a:off x="669925" y="2289175"/>
            <a:ext cx="8577263" cy="646113"/>
          </a:xfrm>
        </p:spPr>
        <p:txBody>
          <a:bodyPr tIns="58055" rIns="0" bIns="58055" anchor="b"/>
          <a:lstStyle>
            <a:lvl1pPr>
              <a:defRPr/>
            </a:lvl1pPr>
          </a:lstStyle>
          <a:p>
            <a:pPr lvl="0"/>
            <a:r>
              <a:rPr lang="de-DE" noProof="0" smtClean="0"/>
              <a:t>Titelmasterformat durch Klicken bearbeiten</a:t>
            </a:r>
          </a:p>
        </p:txBody>
      </p:sp>
      <p:sp>
        <p:nvSpPr>
          <p:cNvPr id="381963" name="Rectangle 11"/>
          <p:cNvSpPr>
            <a:spLocks noGrp="1" noChangeArrowheads="1"/>
          </p:cNvSpPr>
          <p:nvPr>
            <p:ph type="subTitle" idx="1"/>
          </p:nvPr>
        </p:nvSpPr>
        <p:spPr>
          <a:xfrm>
            <a:off x="690563" y="3322638"/>
            <a:ext cx="8577262" cy="330200"/>
          </a:xfrm>
          <a:extLst>
            <a:ext uri="{909E8E84-426E-40DD-AFC4-6F175D3DCCD1}">
              <a14:hiddenFill xmlns="" xmlns:a14="http://schemas.microsoft.com/office/drawing/2010/main">
                <a:solidFill>
                  <a:schemeClr val="folHlink"/>
                </a:solidFill>
              </a14:hiddenFill>
            </a:ext>
          </a:extLst>
        </p:spPr>
        <p:txBody>
          <a:bodyPr lIns="0" tIns="58055" rIns="0" bIns="58055"/>
          <a:lstStyle>
            <a:lvl1pPr marL="0" indent="0">
              <a:buFont typeface="Wingdings" pitchFamily="2" charset="2"/>
              <a:buNone/>
              <a:defRPr/>
            </a:lvl1pPr>
          </a:lstStyle>
          <a:p>
            <a:pPr lvl="0"/>
            <a:r>
              <a:rPr lang="de-DE" noProof="0" smtClean="0"/>
              <a:t>Formatvorlage des Untertitelmasters durch Klicken bearbeiten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0"/>
          <p:cNvSpPr>
            <a:spLocks noGrp="1" noChangeArrowheads="1"/>
          </p:cNvSpPr>
          <p:nvPr>
            <p:ph type="dt" sz="half" idx="10"/>
          </p:nvPr>
        </p:nvSpPr>
        <p:spPr>
          <a:ln/>
        </p:spPr>
        <p:txBody>
          <a:bodyPr/>
          <a:lstStyle>
            <a:lvl1pPr>
              <a:defRPr/>
            </a:lvl1pPr>
          </a:lstStyle>
          <a:p>
            <a:pPr>
              <a:defRPr/>
            </a:pPr>
            <a:fld id="{6825E7E8-0212-4ACE-8CB6-67B30B352195}"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3041D442-9A25-4F12-91E5-0EDAAD7BB805}"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113" y="4700588"/>
            <a:ext cx="11053762" cy="1452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27113" y="3100388"/>
            <a:ext cx="1105376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pPr>
              <a:defRPr/>
            </a:pPr>
            <a:fld id="{B9DB8869-7023-4079-9C6A-C4E1E9DFB61D}"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9657A10A-3C3B-4B21-BC9A-C26AC9D9D2B8}"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17538" y="1441450"/>
            <a:ext cx="5849937"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619875" y="1441450"/>
            <a:ext cx="5849938"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F96EF27C-5D5B-4081-B7BF-FC9610C821B7}"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42BDA6C7-EE32-48DB-A6D9-AD207C80F236}"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50875" y="293688"/>
            <a:ext cx="11703050" cy="12192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50875" y="1636713"/>
            <a:ext cx="57451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50875" y="2319338"/>
            <a:ext cx="57451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605588" y="1636713"/>
            <a:ext cx="57483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605588" y="2319338"/>
            <a:ext cx="57483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dt" sz="half" idx="10"/>
          </p:nvPr>
        </p:nvSpPr>
        <p:spPr>
          <a:ln/>
        </p:spPr>
        <p:txBody>
          <a:bodyPr/>
          <a:lstStyle>
            <a:lvl1pPr>
              <a:defRPr/>
            </a:lvl1pPr>
          </a:lstStyle>
          <a:p>
            <a:pPr>
              <a:defRPr/>
            </a:pPr>
            <a:fld id="{A2A3A670-9717-4859-9B02-958619C05574}" type="datetime1">
              <a:rPr lang="de-DE"/>
              <a:pPr>
                <a:defRPr/>
              </a:pPr>
              <a:t>02.12.2014</a:t>
            </a:fld>
            <a:endParaRPr lang="de-DE"/>
          </a:p>
        </p:txBody>
      </p:sp>
      <p:sp>
        <p:nvSpPr>
          <p:cNvPr id="8"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9" name="Rectangle 12"/>
          <p:cNvSpPr>
            <a:spLocks noGrp="1" noChangeArrowheads="1"/>
          </p:cNvSpPr>
          <p:nvPr>
            <p:ph type="sldNum" sz="quarter" idx="12"/>
          </p:nvPr>
        </p:nvSpPr>
        <p:spPr>
          <a:ln/>
        </p:spPr>
        <p:txBody>
          <a:bodyPr/>
          <a:lstStyle>
            <a:lvl1pPr>
              <a:defRPr/>
            </a:lvl1pPr>
          </a:lstStyle>
          <a:p>
            <a:pPr>
              <a:defRPr/>
            </a:pPr>
            <a:fld id="{AEBD039B-B3AA-4B89-85E5-A64B5A9AFA79}"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113" y="4700588"/>
            <a:ext cx="11053762" cy="1452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27113" y="3100388"/>
            <a:ext cx="1105376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pPr>
              <a:defRPr/>
            </a:pPr>
            <a:fld id="{6329F4D2-E00A-4D75-8240-B202DF1BED0E}"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8ABB67CD-ED9E-480F-B957-D3C5B22CA199}"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
          <p:cNvSpPr>
            <a:spLocks noGrp="1" noChangeArrowheads="1"/>
          </p:cNvSpPr>
          <p:nvPr>
            <p:ph type="dt" sz="half" idx="10"/>
          </p:nvPr>
        </p:nvSpPr>
        <p:spPr>
          <a:ln/>
        </p:spPr>
        <p:txBody>
          <a:bodyPr/>
          <a:lstStyle>
            <a:lvl1pPr>
              <a:defRPr/>
            </a:lvl1pPr>
          </a:lstStyle>
          <a:p>
            <a:pPr>
              <a:defRPr/>
            </a:pPr>
            <a:fld id="{690AADD8-7707-4ECB-A4AD-C598600EB0CF}" type="datetime1">
              <a:rPr lang="de-DE"/>
              <a:pPr>
                <a:defRPr/>
              </a:pPr>
              <a:t>02.12.2014</a:t>
            </a:fld>
            <a:endParaRPr lang="de-DE"/>
          </a:p>
        </p:txBody>
      </p:sp>
      <p:sp>
        <p:nvSpPr>
          <p:cNvPr id="4"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5" name="Rectangle 12"/>
          <p:cNvSpPr>
            <a:spLocks noGrp="1" noChangeArrowheads="1"/>
          </p:cNvSpPr>
          <p:nvPr>
            <p:ph type="sldNum" sz="quarter" idx="12"/>
          </p:nvPr>
        </p:nvSpPr>
        <p:spPr>
          <a:ln/>
        </p:spPr>
        <p:txBody>
          <a:bodyPr/>
          <a:lstStyle>
            <a:lvl1pPr>
              <a:defRPr/>
            </a:lvl1pPr>
          </a:lstStyle>
          <a:p>
            <a:pPr>
              <a:defRPr/>
            </a:pPr>
            <a:fld id="{2B60C13F-E8AA-4DF7-8B7C-51D785431592}"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601F55D-C77B-47DD-A7BA-BCA6A1EB8D43}" type="datetime1">
              <a:rPr lang="de-DE"/>
              <a:pPr>
                <a:defRPr/>
              </a:pPr>
              <a:t>02.12.2014</a:t>
            </a:fld>
            <a:endParaRPr lang="de-DE"/>
          </a:p>
        </p:txBody>
      </p:sp>
      <p:sp>
        <p:nvSpPr>
          <p:cNvPr id="3"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4" name="Rectangle 12"/>
          <p:cNvSpPr>
            <a:spLocks noGrp="1" noChangeArrowheads="1"/>
          </p:cNvSpPr>
          <p:nvPr>
            <p:ph type="sldNum" sz="quarter" idx="12"/>
          </p:nvPr>
        </p:nvSpPr>
        <p:spPr>
          <a:ln/>
        </p:spPr>
        <p:txBody>
          <a:bodyPr/>
          <a:lstStyle>
            <a:lvl1pPr>
              <a:defRPr/>
            </a:lvl1pPr>
          </a:lstStyle>
          <a:p>
            <a:pPr>
              <a:defRPr/>
            </a:pPr>
            <a:fld id="{F97260C4-9620-495D-9980-60227B973C29}"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875" y="290513"/>
            <a:ext cx="4278313" cy="12398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5084763" y="290513"/>
            <a:ext cx="7269162"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50875" y="1530350"/>
            <a:ext cx="427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D0161EE5-7FBD-41E3-8B30-4E4F95AAAB8C}"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D003AE14-DE96-4A44-9FDC-3AC26C9D04A7}"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525" y="5121275"/>
            <a:ext cx="7802563" cy="6032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549525" y="654050"/>
            <a:ext cx="780256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2549525" y="5724525"/>
            <a:ext cx="780256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5CEB093D-5A91-442F-8E55-3F77E5BD508C}"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9784479B-687C-4E8E-A0AC-9DBA43BC816C}"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270F579C-117C-44D6-B57B-1675E2B8095A}"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97041F1B-C7CF-470F-B4E1-4143A4264986}" type="slidenum">
              <a:rPr lang="de-DE"/>
              <a:pPr>
                <a:defRPr/>
              </a:pPr>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07538" y="255588"/>
            <a:ext cx="2962275" cy="6350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17538" y="255588"/>
            <a:ext cx="8737600" cy="6350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F1E73CB3-9D98-43A7-BEEF-9A982B8EAA99}"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57DF0450-1EDA-4391-8383-F74DB43B57C3}" type="slidenum">
              <a:rPr lang="de-DE"/>
              <a:pPr>
                <a:defRPr/>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17538" y="1441450"/>
            <a:ext cx="5849937" cy="5164138"/>
          </a:xfrm>
        </p:spPr>
        <p:txBody>
          <a:bodyPr/>
          <a:lstStyle/>
          <a:p>
            <a:pPr lvl="0"/>
            <a:r>
              <a:rPr lang="de-DE" noProof="0" smtClean="0"/>
              <a:t>ClipArt durch Klicken auf Symbol hinzufügen</a:t>
            </a:r>
            <a:endParaRPr lang="de-DE" noProof="0"/>
          </a:p>
        </p:txBody>
      </p:sp>
      <p:sp>
        <p:nvSpPr>
          <p:cNvPr id="4" name="Textplatzhalter 3"/>
          <p:cNvSpPr>
            <a:spLocks noGrp="1"/>
          </p:cNvSpPr>
          <p:nvPr>
            <p:ph type="body" sz="half" idx="2"/>
          </p:nvPr>
        </p:nvSpPr>
        <p:spPr>
          <a:xfrm>
            <a:off x="6619875" y="1441450"/>
            <a:ext cx="5849938"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977EFB64-2E8A-4CFC-8917-EBA3E3B65574}"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FD9681EC-AB43-44FF-A234-3060E4231B6D}"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7538" y="1441450"/>
            <a:ext cx="5849937"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6619875" y="1441450"/>
            <a:ext cx="5849938" cy="5164138"/>
          </a:xfrm>
        </p:spPr>
        <p:txBody>
          <a:bodyPr/>
          <a:lstStyle/>
          <a:p>
            <a:pPr lvl="0"/>
            <a:r>
              <a:rPr lang="de-DE" noProof="0" smtClean="0"/>
              <a:t>ClipArt durch Klicken auf Symbol hinzufügen</a:t>
            </a:r>
            <a:endParaRPr lang="de-DE" noProof="0"/>
          </a:p>
        </p:txBody>
      </p:sp>
      <p:sp>
        <p:nvSpPr>
          <p:cNvPr id="5" name="Rectangle 10"/>
          <p:cNvSpPr>
            <a:spLocks noGrp="1" noChangeArrowheads="1"/>
          </p:cNvSpPr>
          <p:nvPr>
            <p:ph type="dt" sz="half" idx="10"/>
          </p:nvPr>
        </p:nvSpPr>
        <p:spPr>
          <a:ln/>
        </p:spPr>
        <p:txBody>
          <a:bodyPr/>
          <a:lstStyle>
            <a:lvl1pPr>
              <a:defRPr/>
            </a:lvl1pPr>
          </a:lstStyle>
          <a:p>
            <a:pPr>
              <a:defRPr/>
            </a:pPr>
            <a:fld id="{C3F7CDA8-BCE3-4752-AD05-8549E0303400}"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B7C86A64-4840-4800-B63E-FEC4F34A7CEF}"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3152775"/>
            <a:ext cx="13004800" cy="4162425"/>
          </a:xfrm>
          <a:prstGeom prst="rect">
            <a:avLst/>
          </a:prstGeom>
          <a:solidFill>
            <a:srgbClr val="8CD250"/>
          </a:solidFill>
          <a:ln w="9525" algn="ctr">
            <a:no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 name="Line 12"/>
          <p:cNvSpPr>
            <a:spLocks noChangeShapeType="1"/>
          </p:cNvSpPr>
          <p:nvPr/>
        </p:nvSpPr>
        <p:spPr bwMode="auto">
          <a:xfrm>
            <a:off x="525463" y="2289175"/>
            <a:ext cx="0" cy="677863"/>
          </a:xfrm>
          <a:prstGeom prst="line">
            <a:avLst/>
          </a:prstGeom>
          <a:noFill/>
          <a:ln w="19050">
            <a:solidFill>
              <a:schemeClr val="folHlink"/>
            </a:solidFill>
            <a:round/>
            <a:headEnd/>
            <a:tailEnd/>
          </a:ln>
          <a:effectLst/>
        </p:spPr>
        <p:txBody>
          <a:bodyPr/>
          <a:lstStyle/>
          <a:p>
            <a:endParaRPr lang="de-DE"/>
          </a:p>
        </p:txBody>
      </p:sp>
      <p:pic>
        <p:nvPicPr>
          <p:cNvPr id="6" name="Picture 13" descr="DATEV-Logo"/>
          <p:cNvPicPr>
            <a:picLocks noChangeAspect="1" noChangeArrowheads="1"/>
          </p:cNvPicPr>
          <p:nvPr/>
        </p:nvPicPr>
        <p:blipFill>
          <a:blip r:embed="rId2" cstate="print"/>
          <a:srcRect/>
          <a:stretch>
            <a:fillRect/>
          </a:stretch>
        </p:blipFill>
        <p:spPr bwMode="auto">
          <a:xfrm>
            <a:off x="11779250" y="319088"/>
            <a:ext cx="781050" cy="777875"/>
          </a:xfrm>
          <a:prstGeom prst="rect">
            <a:avLst/>
          </a:prstGeom>
          <a:noFill/>
          <a:ln w="9525">
            <a:noFill/>
            <a:miter lim="800000"/>
            <a:headEnd/>
            <a:tailEnd/>
          </a:ln>
        </p:spPr>
      </p:pic>
      <p:sp>
        <p:nvSpPr>
          <p:cNvPr id="381962" name="Rectangle 10"/>
          <p:cNvSpPr>
            <a:spLocks noGrp="1" noChangeArrowheads="1"/>
          </p:cNvSpPr>
          <p:nvPr>
            <p:ph type="ctrTitle"/>
          </p:nvPr>
        </p:nvSpPr>
        <p:spPr>
          <a:xfrm>
            <a:off x="669925" y="2289175"/>
            <a:ext cx="8577263" cy="646113"/>
          </a:xfrm>
        </p:spPr>
        <p:txBody>
          <a:bodyPr tIns="58055" rIns="0" bIns="58055" anchor="b"/>
          <a:lstStyle>
            <a:lvl1pPr>
              <a:defRPr/>
            </a:lvl1pPr>
          </a:lstStyle>
          <a:p>
            <a:pPr lvl="0"/>
            <a:r>
              <a:rPr lang="de-DE" noProof="0" smtClean="0"/>
              <a:t>Titelmasterformat durch Klicken bearbeiten</a:t>
            </a:r>
          </a:p>
        </p:txBody>
      </p:sp>
      <p:sp>
        <p:nvSpPr>
          <p:cNvPr id="381963" name="Rectangle 11"/>
          <p:cNvSpPr>
            <a:spLocks noGrp="1" noChangeArrowheads="1"/>
          </p:cNvSpPr>
          <p:nvPr>
            <p:ph type="subTitle" idx="1"/>
          </p:nvPr>
        </p:nvSpPr>
        <p:spPr>
          <a:xfrm>
            <a:off x="690563" y="3322638"/>
            <a:ext cx="8577262" cy="330200"/>
          </a:xfrm>
          <a:extLst>
            <a:ext uri="{909E8E84-426E-40DD-AFC4-6F175D3DCCD1}">
              <a14:hiddenFill xmlns="" xmlns:a14="http://schemas.microsoft.com/office/drawing/2010/main">
                <a:solidFill>
                  <a:schemeClr val="folHlink"/>
                </a:solidFill>
              </a14:hiddenFill>
            </a:ext>
          </a:extLst>
        </p:spPr>
        <p:txBody>
          <a:bodyPr lIns="0" tIns="58055" rIns="0" bIns="58055"/>
          <a:lstStyle>
            <a:lvl1pPr marL="0" indent="0">
              <a:buFont typeface="Wingdings" pitchFamily="2" charset="2"/>
              <a:buNone/>
              <a:defRPr/>
            </a:lvl1pPr>
          </a:lstStyle>
          <a:p>
            <a:pPr lvl="0"/>
            <a:r>
              <a:rPr lang="de-DE" noProof="0" smtClean="0"/>
              <a:t>Formatvorlage des Untertitelmasters durch Klicken bearbeiten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A7701620-DC00-46C9-8DFB-D1A92834909C}"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DCC47309-6924-47E5-B58B-89C7872DEB9C}"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17538" y="1441450"/>
            <a:ext cx="5849937"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619875" y="1441450"/>
            <a:ext cx="5849938"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20F33164-8339-480D-A762-DDB15189C76C}"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6E66B320-9B77-4AE9-AF6E-51F780024E49}"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113" y="4700588"/>
            <a:ext cx="11053762" cy="1452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27113" y="3100388"/>
            <a:ext cx="1105376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pPr>
              <a:defRPr/>
            </a:pPr>
            <a:fld id="{67E8D49B-EE95-460D-9C9B-F980ED68A433}"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50A8A52D-437C-4B28-B9A1-40895C55E726}" type="slidenum">
              <a:rPr lang="de-DE"/>
              <a:pPr>
                <a:defRPr/>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17538" y="1441450"/>
            <a:ext cx="5849937"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619875" y="1441450"/>
            <a:ext cx="5849938"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1BB966FB-AF59-4F87-8A98-C1711ED111CB}"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5AD9A952-E57E-4861-B73A-01F9658C48C3}"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50875" y="293688"/>
            <a:ext cx="11703050" cy="12192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50875" y="1636713"/>
            <a:ext cx="57451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50875" y="2319338"/>
            <a:ext cx="57451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605588" y="1636713"/>
            <a:ext cx="57483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605588" y="2319338"/>
            <a:ext cx="57483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dt" sz="half" idx="10"/>
          </p:nvPr>
        </p:nvSpPr>
        <p:spPr>
          <a:ln/>
        </p:spPr>
        <p:txBody>
          <a:bodyPr/>
          <a:lstStyle>
            <a:lvl1pPr>
              <a:defRPr/>
            </a:lvl1pPr>
          </a:lstStyle>
          <a:p>
            <a:pPr>
              <a:defRPr/>
            </a:pPr>
            <a:fld id="{96EBB598-7C08-4794-8958-9425B5D5145A}" type="datetime1">
              <a:rPr lang="de-DE"/>
              <a:pPr>
                <a:defRPr/>
              </a:pPr>
              <a:t>02.12.2014</a:t>
            </a:fld>
            <a:endParaRPr lang="de-DE"/>
          </a:p>
        </p:txBody>
      </p:sp>
      <p:sp>
        <p:nvSpPr>
          <p:cNvPr id="8"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9" name="Rectangle 12"/>
          <p:cNvSpPr>
            <a:spLocks noGrp="1" noChangeArrowheads="1"/>
          </p:cNvSpPr>
          <p:nvPr>
            <p:ph type="sldNum" sz="quarter" idx="12"/>
          </p:nvPr>
        </p:nvSpPr>
        <p:spPr>
          <a:ln/>
        </p:spPr>
        <p:txBody>
          <a:bodyPr/>
          <a:lstStyle>
            <a:lvl1pPr>
              <a:defRPr/>
            </a:lvl1pPr>
          </a:lstStyle>
          <a:p>
            <a:pPr>
              <a:defRPr/>
            </a:pPr>
            <a:fld id="{7766F2CE-C1DD-4F49-AA34-2040232A6BF8}"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
          <p:cNvSpPr>
            <a:spLocks noGrp="1" noChangeArrowheads="1"/>
          </p:cNvSpPr>
          <p:nvPr>
            <p:ph type="dt" sz="half" idx="10"/>
          </p:nvPr>
        </p:nvSpPr>
        <p:spPr>
          <a:ln/>
        </p:spPr>
        <p:txBody>
          <a:bodyPr/>
          <a:lstStyle>
            <a:lvl1pPr>
              <a:defRPr/>
            </a:lvl1pPr>
          </a:lstStyle>
          <a:p>
            <a:pPr>
              <a:defRPr/>
            </a:pPr>
            <a:fld id="{527F8DE0-AC18-445F-912A-14C9F81E9943}" type="datetime1">
              <a:rPr lang="de-DE"/>
              <a:pPr>
                <a:defRPr/>
              </a:pPr>
              <a:t>02.12.2014</a:t>
            </a:fld>
            <a:endParaRPr lang="de-DE"/>
          </a:p>
        </p:txBody>
      </p:sp>
      <p:sp>
        <p:nvSpPr>
          <p:cNvPr id="4"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5" name="Rectangle 12"/>
          <p:cNvSpPr>
            <a:spLocks noGrp="1" noChangeArrowheads="1"/>
          </p:cNvSpPr>
          <p:nvPr>
            <p:ph type="sldNum" sz="quarter" idx="12"/>
          </p:nvPr>
        </p:nvSpPr>
        <p:spPr>
          <a:ln/>
        </p:spPr>
        <p:txBody>
          <a:bodyPr/>
          <a:lstStyle>
            <a:lvl1pPr>
              <a:defRPr/>
            </a:lvl1pPr>
          </a:lstStyle>
          <a:p>
            <a:pPr>
              <a:defRPr/>
            </a:pPr>
            <a:fld id="{5C3A7819-CC28-412E-B91A-5E3DA77E30F7}"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EFEEB356-3D71-4F55-B832-F2441107828E}" type="datetime1">
              <a:rPr lang="de-DE"/>
              <a:pPr>
                <a:defRPr/>
              </a:pPr>
              <a:t>02.12.2014</a:t>
            </a:fld>
            <a:endParaRPr lang="de-DE"/>
          </a:p>
        </p:txBody>
      </p:sp>
      <p:sp>
        <p:nvSpPr>
          <p:cNvPr id="3"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4" name="Rectangle 12"/>
          <p:cNvSpPr>
            <a:spLocks noGrp="1" noChangeArrowheads="1"/>
          </p:cNvSpPr>
          <p:nvPr>
            <p:ph type="sldNum" sz="quarter" idx="12"/>
          </p:nvPr>
        </p:nvSpPr>
        <p:spPr>
          <a:ln/>
        </p:spPr>
        <p:txBody>
          <a:bodyPr/>
          <a:lstStyle>
            <a:lvl1pPr>
              <a:defRPr/>
            </a:lvl1pPr>
          </a:lstStyle>
          <a:p>
            <a:pPr>
              <a:defRPr/>
            </a:pPr>
            <a:fld id="{F7FF526A-5D3B-4DC3-BE4E-86AB28B0E1FC}" type="slidenum">
              <a:rPr lang="de-DE"/>
              <a:pPr>
                <a:defRPr/>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875" y="290513"/>
            <a:ext cx="4278313" cy="12398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5084763" y="290513"/>
            <a:ext cx="7269162"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50875" y="1530350"/>
            <a:ext cx="427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E21032E6-9844-4027-9E3A-09AE477FFA99}"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F73B5886-0670-480B-893F-1B1660C65A90}" type="slidenum">
              <a:rPr lang="de-DE"/>
              <a:pPr>
                <a:defRPr/>
              </a:pPr>
              <a:t>‹Nr.›</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525" y="5121275"/>
            <a:ext cx="7802563" cy="6032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549525" y="654050"/>
            <a:ext cx="780256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2549525" y="5724525"/>
            <a:ext cx="780256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32564AA6-79CF-4CC6-A7C6-CAB3210EF1C9}"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F56398F4-C386-4325-AEC3-3F530074FD06}" type="slidenum">
              <a:rPr lang="de-DE"/>
              <a:pPr>
                <a:defRPr/>
              </a:pPr>
              <a:t>‹Nr.›</a:t>
            </a:fld>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FE7FEFD2-A9C7-4474-849F-5417B796B48F}"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E8ED1D63-33D1-4442-A9EF-6499A6ECC280}" type="slidenum">
              <a:rPr lang="de-DE"/>
              <a:pPr>
                <a:defRPr/>
              </a:pPr>
              <a:t>‹Nr.›</a:t>
            </a:fld>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07538" y="255588"/>
            <a:ext cx="2962275" cy="6350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17538" y="255588"/>
            <a:ext cx="8737600" cy="6350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D17D8358-DAF1-4108-A466-720D4CE03640}"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F6F95515-28BC-4BE9-9E0C-DC9E981F55F6}" type="slidenum">
              <a:rPr lang="de-DE"/>
              <a:pPr>
                <a:defRPr/>
              </a:pPr>
              <a:t>‹Nr.›</a:t>
            </a:fld>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17538" y="1441450"/>
            <a:ext cx="5849937" cy="5164138"/>
          </a:xfrm>
        </p:spPr>
        <p:txBody>
          <a:bodyPr/>
          <a:lstStyle/>
          <a:p>
            <a:pPr lvl="0"/>
            <a:r>
              <a:rPr lang="de-DE" noProof="0" smtClean="0"/>
              <a:t>ClipArt durch Klicken auf Symbol hinzufügen</a:t>
            </a:r>
            <a:endParaRPr lang="de-DE" noProof="0"/>
          </a:p>
        </p:txBody>
      </p:sp>
      <p:sp>
        <p:nvSpPr>
          <p:cNvPr id="4" name="Textplatzhalter 3"/>
          <p:cNvSpPr>
            <a:spLocks noGrp="1"/>
          </p:cNvSpPr>
          <p:nvPr>
            <p:ph type="body" sz="half" idx="2"/>
          </p:nvPr>
        </p:nvSpPr>
        <p:spPr>
          <a:xfrm>
            <a:off x="6619875" y="1441450"/>
            <a:ext cx="5849938"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8137E8CD-753E-446E-92E6-3536C4C7D99B}"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DFB0D0F8-2CD1-45D2-AF82-51A35ABFD28E}"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50875" y="293688"/>
            <a:ext cx="11703050" cy="12192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50875" y="1636713"/>
            <a:ext cx="57451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50875" y="2319338"/>
            <a:ext cx="57451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605588" y="1636713"/>
            <a:ext cx="57483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605588" y="2319338"/>
            <a:ext cx="57483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dt" sz="half" idx="10"/>
          </p:nvPr>
        </p:nvSpPr>
        <p:spPr>
          <a:ln/>
        </p:spPr>
        <p:txBody>
          <a:bodyPr/>
          <a:lstStyle>
            <a:lvl1pPr>
              <a:defRPr/>
            </a:lvl1pPr>
          </a:lstStyle>
          <a:p>
            <a:pPr>
              <a:defRPr/>
            </a:pPr>
            <a:fld id="{9A5C20DD-41FE-4E86-8292-0E6142CB3C0E}" type="datetime1">
              <a:rPr lang="de-DE"/>
              <a:pPr>
                <a:defRPr/>
              </a:pPr>
              <a:t>02.12.2014</a:t>
            </a:fld>
            <a:endParaRPr lang="de-DE"/>
          </a:p>
        </p:txBody>
      </p:sp>
      <p:sp>
        <p:nvSpPr>
          <p:cNvPr id="8"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9" name="Rectangle 12"/>
          <p:cNvSpPr>
            <a:spLocks noGrp="1" noChangeArrowheads="1"/>
          </p:cNvSpPr>
          <p:nvPr>
            <p:ph type="sldNum" sz="quarter" idx="12"/>
          </p:nvPr>
        </p:nvSpPr>
        <p:spPr>
          <a:ln/>
        </p:spPr>
        <p:txBody>
          <a:bodyPr/>
          <a:lstStyle>
            <a:lvl1pPr>
              <a:defRPr/>
            </a:lvl1pPr>
          </a:lstStyle>
          <a:p>
            <a:pPr>
              <a:defRPr/>
            </a:pPr>
            <a:fld id="{703CBAF7-7BF2-4214-825D-621E8F028ABD}" type="slidenum">
              <a:rPr lang="de-DE"/>
              <a:pPr>
                <a:defRPr/>
              </a:pPr>
              <a:t>‹Nr.›</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7538" y="1441450"/>
            <a:ext cx="5849937"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6619875" y="1441450"/>
            <a:ext cx="5849938" cy="5164138"/>
          </a:xfrm>
        </p:spPr>
        <p:txBody>
          <a:bodyPr/>
          <a:lstStyle/>
          <a:p>
            <a:pPr lvl="0"/>
            <a:r>
              <a:rPr lang="de-DE" noProof="0" smtClean="0"/>
              <a:t>ClipArt durch Klicken auf Symbol hinzufügen</a:t>
            </a:r>
            <a:endParaRPr lang="de-DE" noProof="0"/>
          </a:p>
        </p:txBody>
      </p:sp>
      <p:sp>
        <p:nvSpPr>
          <p:cNvPr id="5" name="Rectangle 10"/>
          <p:cNvSpPr>
            <a:spLocks noGrp="1" noChangeArrowheads="1"/>
          </p:cNvSpPr>
          <p:nvPr>
            <p:ph type="dt" sz="half" idx="10"/>
          </p:nvPr>
        </p:nvSpPr>
        <p:spPr>
          <a:ln/>
        </p:spPr>
        <p:txBody>
          <a:bodyPr/>
          <a:lstStyle>
            <a:lvl1pPr>
              <a:defRPr/>
            </a:lvl1pPr>
          </a:lstStyle>
          <a:p>
            <a:pPr>
              <a:defRPr/>
            </a:pPr>
            <a:fld id="{CE2222ED-9395-49EE-8D10-C694C99DB9D9}"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16B7A3EE-03D6-488C-AF36-BD8BE01035C8}" type="slidenum">
              <a:rPr lang="de-DE"/>
              <a:pPr>
                <a:defRPr/>
              </a:pPr>
              <a:t>‹Nr.›</a:t>
            </a:fld>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3152775"/>
            <a:ext cx="13004800" cy="4162425"/>
          </a:xfrm>
          <a:prstGeom prst="rect">
            <a:avLst/>
          </a:prstGeom>
          <a:solidFill>
            <a:srgbClr val="8CD250"/>
          </a:solidFill>
          <a:ln w="9525" algn="ctr">
            <a:no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 name="Line 12"/>
          <p:cNvSpPr>
            <a:spLocks noChangeShapeType="1"/>
          </p:cNvSpPr>
          <p:nvPr/>
        </p:nvSpPr>
        <p:spPr bwMode="auto">
          <a:xfrm>
            <a:off x="525463" y="2289175"/>
            <a:ext cx="0" cy="677863"/>
          </a:xfrm>
          <a:prstGeom prst="line">
            <a:avLst/>
          </a:prstGeom>
          <a:noFill/>
          <a:ln w="19050">
            <a:solidFill>
              <a:schemeClr val="folHlink"/>
            </a:solidFill>
            <a:round/>
            <a:headEnd/>
            <a:tailEnd/>
          </a:ln>
          <a:effectLst/>
        </p:spPr>
        <p:txBody>
          <a:bodyPr/>
          <a:lstStyle/>
          <a:p>
            <a:endParaRPr lang="de-DE"/>
          </a:p>
        </p:txBody>
      </p:sp>
      <p:pic>
        <p:nvPicPr>
          <p:cNvPr id="6" name="Picture 13" descr="DATEV-Logo"/>
          <p:cNvPicPr>
            <a:picLocks noChangeAspect="1" noChangeArrowheads="1"/>
          </p:cNvPicPr>
          <p:nvPr/>
        </p:nvPicPr>
        <p:blipFill>
          <a:blip r:embed="rId2" cstate="print"/>
          <a:srcRect/>
          <a:stretch>
            <a:fillRect/>
          </a:stretch>
        </p:blipFill>
        <p:spPr bwMode="auto">
          <a:xfrm>
            <a:off x="11779250" y="319088"/>
            <a:ext cx="781050" cy="777875"/>
          </a:xfrm>
          <a:prstGeom prst="rect">
            <a:avLst/>
          </a:prstGeom>
          <a:noFill/>
          <a:ln w="9525">
            <a:noFill/>
            <a:miter lim="800000"/>
            <a:headEnd/>
            <a:tailEnd/>
          </a:ln>
        </p:spPr>
      </p:pic>
      <p:sp>
        <p:nvSpPr>
          <p:cNvPr id="381962" name="Rectangle 10"/>
          <p:cNvSpPr>
            <a:spLocks noGrp="1" noChangeArrowheads="1"/>
          </p:cNvSpPr>
          <p:nvPr>
            <p:ph type="ctrTitle"/>
          </p:nvPr>
        </p:nvSpPr>
        <p:spPr>
          <a:xfrm>
            <a:off x="669925" y="2289175"/>
            <a:ext cx="8577263" cy="646113"/>
          </a:xfrm>
        </p:spPr>
        <p:txBody>
          <a:bodyPr tIns="58055" rIns="0" bIns="58055" anchor="b"/>
          <a:lstStyle>
            <a:lvl1pPr>
              <a:defRPr/>
            </a:lvl1pPr>
          </a:lstStyle>
          <a:p>
            <a:pPr lvl="0"/>
            <a:r>
              <a:rPr lang="de-DE" noProof="0" smtClean="0"/>
              <a:t>Titelmasterformat durch Klicken bearbeiten</a:t>
            </a:r>
          </a:p>
        </p:txBody>
      </p:sp>
      <p:sp>
        <p:nvSpPr>
          <p:cNvPr id="381963" name="Rectangle 11"/>
          <p:cNvSpPr>
            <a:spLocks noGrp="1" noChangeArrowheads="1"/>
          </p:cNvSpPr>
          <p:nvPr>
            <p:ph type="subTitle" idx="1"/>
          </p:nvPr>
        </p:nvSpPr>
        <p:spPr>
          <a:xfrm>
            <a:off x="690563" y="3322638"/>
            <a:ext cx="8577262" cy="330200"/>
          </a:xfrm>
          <a:extLst>
            <a:ext uri="{909E8E84-426E-40DD-AFC4-6F175D3DCCD1}">
              <a14:hiddenFill xmlns="" xmlns:a14="http://schemas.microsoft.com/office/drawing/2010/main">
                <a:solidFill>
                  <a:schemeClr val="folHlink"/>
                </a:solidFill>
              </a14:hiddenFill>
            </a:ext>
          </a:extLst>
        </p:spPr>
        <p:txBody>
          <a:bodyPr lIns="0" tIns="58055" rIns="0" bIns="58055"/>
          <a:lstStyle>
            <a:lvl1pPr marL="0" indent="0">
              <a:buFont typeface="Wingdings" pitchFamily="2" charset="2"/>
              <a:buNone/>
              <a:defRPr/>
            </a:lvl1pPr>
          </a:lstStyle>
          <a:p>
            <a:pPr lvl="0"/>
            <a:r>
              <a:rPr lang="de-DE" noProof="0" smtClean="0"/>
              <a:t>Formatvorlage des Untertitelmasters durch Klicken bearbeiten</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E4B756CD-11F9-4573-A76C-476C58CDBE67}"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143B55E7-5271-4F8F-8A08-22E7FDB2491F}" type="slidenum">
              <a:rPr lang="de-DE"/>
              <a:pPr>
                <a:defRPr/>
              </a:pPr>
              <a:t>‹Nr.›</a:t>
            </a:fld>
            <a:endParaRPr 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113" y="4700588"/>
            <a:ext cx="11053762" cy="1452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27113" y="3100388"/>
            <a:ext cx="1105376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pPr>
              <a:defRPr/>
            </a:pPr>
            <a:fld id="{1CAD0DCE-4FFD-4A42-809A-81335D80D0B7}"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3F949839-B544-45C9-9684-98A48619EE9E}" type="slidenum">
              <a:rPr lang="de-DE"/>
              <a:pPr>
                <a:defRPr/>
              </a:pPr>
              <a:t>‹Nr.›</a:t>
            </a:fld>
            <a:endParaRPr 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17538" y="1441450"/>
            <a:ext cx="5849937"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619875" y="1441450"/>
            <a:ext cx="5849938"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A176CC8C-1344-4CC8-AFF6-880C3FC0C5EE}"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E4AB4E7B-245A-4D1A-960F-156A0F3BEE8F}" type="slidenum">
              <a:rPr lang="de-DE"/>
              <a:pPr>
                <a:defRPr/>
              </a:pPr>
              <a:t>‹Nr.›</a:t>
            </a:fld>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50875" y="293688"/>
            <a:ext cx="11703050" cy="12192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50875" y="1636713"/>
            <a:ext cx="57451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50875" y="2319338"/>
            <a:ext cx="57451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605588" y="1636713"/>
            <a:ext cx="57483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605588" y="2319338"/>
            <a:ext cx="57483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dt" sz="half" idx="10"/>
          </p:nvPr>
        </p:nvSpPr>
        <p:spPr>
          <a:ln/>
        </p:spPr>
        <p:txBody>
          <a:bodyPr/>
          <a:lstStyle>
            <a:lvl1pPr>
              <a:defRPr/>
            </a:lvl1pPr>
          </a:lstStyle>
          <a:p>
            <a:pPr>
              <a:defRPr/>
            </a:pPr>
            <a:fld id="{A0C8ECF5-2978-41F0-9C18-2BCE473473EB}" type="datetime1">
              <a:rPr lang="de-DE"/>
              <a:pPr>
                <a:defRPr/>
              </a:pPr>
              <a:t>02.12.2014</a:t>
            </a:fld>
            <a:endParaRPr lang="de-DE"/>
          </a:p>
        </p:txBody>
      </p:sp>
      <p:sp>
        <p:nvSpPr>
          <p:cNvPr id="8"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9" name="Rectangle 12"/>
          <p:cNvSpPr>
            <a:spLocks noGrp="1" noChangeArrowheads="1"/>
          </p:cNvSpPr>
          <p:nvPr>
            <p:ph type="sldNum" sz="quarter" idx="12"/>
          </p:nvPr>
        </p:nvSpPr>
        <p:spPr>
          <a:ln/>
        </p:spPr>
        <p:txBody>
          <a:bodyPr/>
          <a:lstStyle>
            <a:lvl1pPr>
              <a:defRPr/>
            </a:lvl1pPr>
          </a:lstStyle>
          <a:p>
            <a:pPr>
              <a:defRPr/>
            </a:pPr>
            <a:fld id="{5B61DD89-CD78-42E1-BBAD-4A4FE5EB34BF}" type="slidenum">
              <a:rPr lang="de-DE"/>
              <a:pPr>
                <a:defRPr/>
              </a:pPr>
              <a:t>‹Nr.›</a:t>
            </a:fld>
            <a:endParaRPr 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
          <p:cNvSpPr>
            <a:spLocks noGrp="1" noChangeArrowheads="1"/>
          </p:cNvSpPr>
          <p:nvPr>
            <p:ph type="dt" sz="half" idx="10"/>
          </p:nvPr>
        </p:nvSpPr>
        <p:spPr>
          <a:ln/>
        </p:spPr>
        <p:txBody>
          <a:bodyPr/>
          <a:lstStyle>
            <a:lvl1pPr>
              <a:defRPr/>
            </a:lvl1pPr>
          </a:lstStyle>
          <a:p>
            <a:pPr>
              <a:defRPr/>
            </a:pPr>
            <a:fld id="{FA6AFC0E-C7CB-43B3-AA6A-8A59417A395E}" type="datetime1">
              <a:rPr lang="de-DE"/>
              <a:pPr>
                <a:defRPr/>
              </a:pPr>
              <a:t>02.12.2014</a:t>
            </a:fld>
            <a:endParaRPr lang="de-DE"/>
          </a:p>
        </p:txBody>
      </p:sp>
      <p:sp>
        <p:nvSpPr>
          <p:cNvPr id="4"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5" name="Rectangle 12"/>
          <p:cNvSpPr>
            <a:spLocks noGrp="1" noChangeArrowheads="1"/>
          </p:cNvSpPr>
          <p:nvPr>
            <p:ph type="sldNum" sz="quarter" idx="12"/>
          </p:nvPr>
        </p:nvSpPr>
        <p:spPr>
          <a:ln/>
        </p:spPr>
        <p:txBody>
          <a:bodyPr/>
          <a:lstStyle>
            <a:lvl1pPr>
              <a:defRPr/>
            </a:lvl1pPr>
          </a:lstStyle>
          <a:p>
            <a:pPr>
              <a:defRPr/>
            </a:pPr>
            <a:fld id="{10B8A40B-2885-40CC-B96A-4C16C8F25A36}" type="slidenum">
              <a:rPr lang="de-DE"/>
              <a:pPr>
                <a:defRPr/>
              </a:pPr>
              <a:t>‹Nr.›</a:t>
            </a:fld>
            <a:endParaRPr lang="de-D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9DA9B849-3C90-409E-977E-C7BAA80BA367}" type="datetime1">
              <a:rPr lang="de-DE"/>
              <a:pPr>
                <a:defRPr/>
              </a:pPr>
              <a:t>02.12.2014</a:t>
            </a:fld>
            <a:endParaRPr lang="de-DE"/>
          </a:p>
        </p:txBody>
      </p:sp>
      <p:sp>
        <p:nvSpPr>
          <p:cNvPr id="3"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4" name="Rectangle 12"/>
          <p:cNvSpPr>
            <a:spLocks noGrp="1" noChangeArrowheads="1"/>
          </p:cNvSpPr>
          <p:nvPr>
            <p:ph type="sldNum" sz="quarter" idx="12"/>
          </p:nvPr>
        </p:nvSpPr>
        <p:spPr>
          <a:ln/>
        </p:spPr>
        <p:txBody>
          <a:bodyPr/>
          <a:lstStyle>
            <a:lvl1pPr>
              <a:defRPr/>
            </a:lvl1pPr>
          </a:lstStyle>
          <a:p>
            <a:pPr>
              <a:defRPr/>
            </a:pPr>
            <a:fld id="{9159FBA2-E094-4630-B776-17AFFFD4FB29}" type="slidenum">
              <a:rPr lang="de-DE"/>
              <a:pPr>
                <a:defRPr/>
              </a:pPr>
              <a:t>‹Nr.›</a:t>
            </a:fld>
            <a:endParaRPr lang="de-D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875" y="290513"/>
            <a:ext cx="4278313" cy="12398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5084763" y="290513"/>
            <a:ext cx="7269162"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50875" y="1530350"/>
            <a:ext cx="427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29BEEFE0-BC33-48EE-B2D7-E562FA7E6B8E}"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1EB7E48A-9E89-4F76-A5A6-A8D8FCF9E01F}" type="slidenum">
              <a:rPr lang="de-DE"/>
              <a:pPr>
                <a:defRPr/>
              </a:pPr>
              <a:t>‹Nr.›</a:t>
            </a:fld>
            <a:endParaRPr lang="de-D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525" y="5121275"/>
            <a:ext cx="7802563" cy="6032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549525" y="654050"/>
            <a:ext cx="780256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2549525" y="5724525"/>
            <a:ext cx="780256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D5DF86B9-AAD5-4225-842A-5881677D7C53}"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77F012B1-45F0-4F75-9544-F43E4A3CF8E6}"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
          <p:cNvSpPr>
            <a:spLocks noGrp="1" noChangeArrowheads="1"/>
          </p:cNvSpPr>
          <p:nvPr>
            <p:ph type="dt" sz="half" idx="10"/>
          </p:nvPr>
        </p:nvSpPr>
        <p:spPr>
          <a:ln/>
        </p:spPr>
        <p:txBody>
          <a:bodyPr/>
          <a:lstStyle>
            <a:lvl1pPr>
              <a:defRPr/>
            </a:lvl1pPr>
          </a:lstStyle>
          <a:p>
            <a:pPr>
              <a:defRPr/>
            </a:pPr>
            <a:fld id="{2CB6D09C-E013-448A-AB0B-BB666463F915}" type="datetime1">
              <a:rPr lang="de-DE"/>
              <a:pPr>
                <a:defRPr/>
              </a:pPr>
              <a:t>02.12.2014</a:t>
            </a:fld>
            <a:endParaRPr lang="de-DE"/>
          </a:p>
        </p:txBody>
      </p:sp>
      <p:sp>
        <p:nvSpPr>
          <p:cNvPr id="4"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5" name="Rectangle 12"/>
          <p:cNvSpPr>
            <a:spLocks noGrp="1" noChangeArrowheads="1"/>
          </p:cNvSpPr>
          <p:nvPr>
            <p:ph type="sldNum" sz="quarter" idx="12"/>
          </p:nvPr>
        </p:nvSpPr>
        <p:spPr>
          <a:ln/>
        </p:spPr>
        <p:txBody>
          <a:bodyPr/>
          <a:lstStyle>
            <a:lvl1pPr>
              <a:defRPr/>
            </a:lvl1pPr>
          </a:lstStyle>
          <a:p>
            <a:pPr>
              <a:defRPr/>
            </a:pPr>
            <a:fld id="{5E9C9B04-6510-40E2-B9A7-D34F52E0766A}" type="slidenum">
              <a:rPr lang="de-DE"/>
              <a:pPr>
                <a:defRPr/>
              </a:pPr>
              <a:t>‹Nr.›</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E236D3D2-D15B-4A6A-8EAD-8C94B55593B5}"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8E81EC68-7D47-4E18-A7C5-F5D2021792F7}" type="slidenum">
              <a:rPr lang="de-DE"/>
              <a:pPr>
                <a:defRPr/>
              </a:pPr>
              <a:t>‹Nr.›</a:t>
            </a:fld>
            <a:endParaRPr lang="de-D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07538" y="255588"/>
            <a:ext cx="2962275" cy="6350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17538" y="255588"/>
            <a:ext cx="8737600" cy="6350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972E2A58-F96A-412C-8CAC-42583CF5C23E}"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175D974C-AEB5-49A8-AE43-EA2E6A17EFFA}" type="slidenum">
              <a:rPr lang="de-DE"/>
              <a:pPr>
                <a:defRPr/>
              </a:pPr>
              <a:t>‹Nr.›</a:t>
            </a:fld>
            <a:endParaRPr lang="de-D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17538" y="1441450"/>
            <a:ext cx="5849937" cy="5164138"/>
          </a:xfrm>
        </p:spPr>
        <p:txBody>
          <a:bodyPr/>
          <a:lstStyle/>
          <a:p>
            <a:pPr lvl="0"/>
            <a:r>
              <a:rPr lang="de-DE" noProof="0" smtClean="0"/>
              <a:t>ClipArt durch Klicken auf Symbol hinzufügen</a:t>
            </a:r>
            <a:endParaRPr lang="de-DE" noProof="0"/>
          </a:p>
        </p:txBody>
      </p:sp>
      <p:sp>
        <p:nvSpPr>
          <p:cNvPr id="4" name="Textplatzhalter 3"/>
          <p:cNvSpPr>
            <a:spLocks noGrp="1"/>
          </p:cNvSpPr>
          <p:nvPr>
            <p:ph type="body" sz="half" idx="2"/>
          </p:nvPr>
        </p:nvSpPr>
        <p:spPr>
          <a:xfrm>
            <a:off x="6619875" y="1441450"/>
            <a:ext cx="5849938"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30ABDD36-6949-4159-9E93-708A67A9AC82}"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C41A04D0-F446-4361-A53D-378ED46EFF79}" type="slidenum">
              <a:rPr lang="de-DE"/>
              <a:pPr>
                <a:defRPr/>
              </a:pPr>
              <a:t>‹Nr.›</a:t>
            </a:fld>
            <a:endParaRPr lang="de-D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7538" y="1441450"/>
            <a:ext cx="5849937"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6619875" y="1441450"/>
            <a:ext cx="5849938" cy="5164138"/>
          </a:xfrm>
        </p:spPr>
        <p:txBody>
          <a:bodyPr/>
          <a:lstStyle/>
          <a:p>
            <a:pPr lvl="0"/>
            <a:r>
              <a:rPr lang="de-DE" noProof="0" smtClean="0"/>
              <a:t>ClipArt durch Klicken auf Symbol hinzufügen</a:t>
            </a:r>
            <a:endParaRPr lang="de-DE" noProof="0"/>
          </a:p>
        </p:txBody>
      </p:sp>
      <p:sp>
        <p:nvSpPr>
          <p:cNvPr id="5" name="Rectangle 10"/>
          <p:cNvSpPr>
            <a:spLocks noGrp="1" noChangeArrowheads="1"/>
          </p:cNvSpPr>
          <p:nvPr>
            <p:ph type="dt" sz="half" idx="10"/>
          </p:nvPr>
        </p:nvSpPr>
        <p:spPr>
          <a:ln/>
        </p:spPr>
        <p:txBody>
          <a:bodyPr/>
          <a:lstStyle>
            <a:lvl1pPr>
              <a:defRPr/>
            </a:lvl1pPr>
          </a:lstStyle>
          <a:p>
            <a:pPr>
              <a:defRPr/>
            </a:pPr>
            <a:fld id="{F89B5FDC-3977-4F34-A25F-4B222C0F36F5}"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1EEDE2FD-2A35-4C8F-96EB-224B4103752F}" type="slidenum">
              <a:rPr lang="de-DE"/>
              <a:pPr>
                <a:defRPr/>
              </a:pPr>
              <a:t>‹Nr.›</a:t>
            </a:fld>
            <a:endParaRPr lang="de-D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3152775"/>
            <a:ext cx="13004800" cy="4162425"/>
          </a:xfrm>
          <a:prstGeom prst="rect">
            <a:avLst/>
          </a:prstGeom>
          <a:solidFill>
            <a:srgbClr val="8CD250"/>
          </a:solidFill>
          <a:ln w="9525" algn="ctr">
            <a:no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 name="Line 12"/>
          <p:cNvSpPr>
            <a:spLocks noChangeShapeType="1"/>
          </p:cNvSpPr>
          <p:nvPr/>
        </p:nvSpPr>
        <p:spPr bwMode="auto">
          <a:xfrm>
            <a:off x="525463" y="2289175"/>
            <a:ext cx="0" cy="677863"/>
          </a:xfrm>
          <a:prstGeom prst="line">
            <a:avLst/>
          </a:prstGeom>
          <a:noFill/>
          <a:ln w="19050">
            <a:solidFill>
              <a:schemeClr val="folHlink"/>
            </a:solidFill>
            <a:round/>
            <a:headEnd/>
            <a:tailEnd/>
          </a:ln>
          <a:effectLst/>
        </p:spPr>
        <p:txBody>
          <a:bodyPr/>
          <a:lstStyle/>
          <a:p>
            <a:endParaRPr lang="de-DE"/>
          </a:p>
        </p:txBody>
      </p:sp>
      <p:pic>
        <p:nvPicPr>
          <p:cNvPr id="6" name="Picture 13" descr="DATEV-Logo"/>
          <p:cNvPicPr>
            <a:picLocks noChangeAspect="1" noChangeArrowheads="1"/>
          </p:cNvPicPr>
          <p:nvPr/>
        </p:nvPicPr>
        <p:blipFill>
          <a:blip r:embed="rId2" cstate="print"/>
          <a:srcRect/>
          <a:stretch>
            <a:fillRect/>
          </a:stretch>
        </p:blipFill>
        <p:spPr bwMode="auto">
          <a:xfrm>
            <a:off x="11779250" y="319088"/>
            <a:ext cx="781050" cy="777875"/>
          </a:xfrm>
          <a:prstGeom prst="rect">
            <a:avLst/>
          </a:prstGeom>
          <a:noFill/>
          <a:ln w="9525">
            <a:noFill/>
            <a:miter lim="800000"/>
            <a:headEnd/>
            <a:tailEnd/>
          </a:ln>
        </p:spPr>
      </p:pic>
      <p:sp>
        <p:nvSpPr>
          <p:cNvPr id="381962" name="Rectangle 10"/>
          <p:cNvSpPr>
            <a:spLocks noGrp="1" noChangeArrowheads="1"/>
          </p:cNvSpPr>
          <p:nvPr>
            <p:ph type="ctrTitle"/>
          </p:nvPr>
        </p:nvSpPr>
        <p:spPr>
          <a:xfrm>
            <a:off x="669925" y="2289175"/>
            <a:ext cx="8577263" cy="646113"/>
          </a:xfrm>
        </p:spPr>
        <p:txBody>
          <a:bodyPr tIns="58055" rIns="0" bIns="58055" anchor="b"/>
          <a:lstStyle>
            <a:lvl1pPr>
              <a:defRPr/>
            </a:lvl1pPr>
          </a:lstStyle>
          <a:p>
            <a:pPr lvl="0"/>
            <a:r>
              <a:rPr lang="de-DE" noProof="0" smtClean="0"/>
              <a:t>Titelmasterformat durch Klicken bearbeiten</a:t>
            </a:r>
          </a:p>
        </p:txBody>
      </p:sp>
      <p:sp>
        <p:nvSpPr>
          <p:cNvPr id="381963" name="Rectangle 11"/>
          <p:cNvSpPr>
            <a:spLocks noGrp="1" noChangeArrowheads="1"/>
          </p:cNvSpPr>
          <p:nvPr>
            <p:ph type="subTitle" idx="1"/>
          </p:nvPr>
        </p:nvSpPr>
        <p:spPr>
          <a:xfrm>
            <a:off x="690563" y="3322638"/>
            <a:ext cx="8577262" cy="330200"/>
          </a:xfrm>
          <a:extLst>
            <a:ext uri="{909E8E84-426E-40DD-AFC4-6F175D3DCCD1}">
              <a14:hiddenFill xmlns="" xmlns:a14="http://schemas.microsoft.com/office/drawing/2010/main">
                <a:solidFill>
                  <a:schemeClr val="folHlink"/>
                </a:solidFill>
              </a14:hiddenFill>
            </a:ext>
          </a:extLst>
        </p:spPr>
        <p:txBody>
          <a:bodyPr lIns="0" tIns="58055" rIns="0" bIns="58055"/>
          <a:lstStyle>
            <a:lvl1pPr marL="0" indent="0">
              <a:buFont typeface="Wingdings" pitchFamily="2" charset="2"/>
              <a:buNone/>
              <a:defRPr/>
            </a:lvl1pPr>
          </a:lstStyle>
          <a:p>
            <a:pPr lvl="0"/>
            <a:r>
              <a:rPr lang="de-DE" noProof="0" smtClean="0"/>
              <a:t>Formatvorlage des Untertitelmasters durch Klicken bearbeiten</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5261F055-D6B5-412A-82FD-5C326BA33672}"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528AC2F0-0A9E-4DC0-A0B1-0FD83BBFFDB8}" type="slidenum">
              <a:rPr lang="de-DE"/>
              <a:pPr>
                <a:defRPr/>
              </a:pPr>
              <a:t>‹Nr.›</a:t>
            </a:fld>
            <a:endParaRPr lang="de-D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113" y="4700588"/>
            <a:ext cx="11053762" cy="1452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27113" y="3100388"/>
            <a:ext cx="1105376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pPr>
              <a:defRPr/>
            </a:pPr>
            <a:fld id="{6617424C-F01C-4474-AABD-E2BAB8CCE871}"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145FA01A-F046-473C-9A26-C02EFAF5EB61}" type="slidenum">
              <a:rPr lang="de-DE"/>
              <a:pPr>
                <a:defRPr/>
              </a:pPr>
              <a:t>‹Nr.›</a:t>
            </a:fld>
            <a:endParaRPr lang="de-D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17538" y="1441450"/>
            <a:ext cx="5849937"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619875" y="1441450"/>
            <a:ext cx="5849938" cy="5164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2853922D-26BD-4257-B7E0-C86187110938}"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866F473F-9D7E-436D-B9F5-DCA53789A41C}" type="slidenum">
              <a:rPr lang="de-DE"/>
              <a:pPr>
                <a:defRPr/>
              </a:pPr>
              <a:t>‹Nr.›</a:t>
            </a:fld>
            <a:endParaRPr lang="de-D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50875" y="293688"/>
            <a:ext cx="11703050" cy="12192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50875" y="1636713"/>
            <a:ext cx="57451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50875" y="2319338"/>
            <a:ext cx="57451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605588" y="1636713"/>
            <a:ext cx="57483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605588" y="2319338"/>
            <a:ext cx="57483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dt" sz="half" idx="10"/>
          </p:nvPr>
        </p:nvSpPr>
        <p:spPr>
          <a:ln/>
        </p:spPr>
        <p:txBody>
          <a:bodyPr/>
          <a:lstStyle>
            <a:lvl1pPr>
              <a:defRPr/>
            </a:lvl1pPr>
          </a:lstStyle>
          <a:p>
            <a:pPr>
              <a:defRPr/>
            </a:pPr>
            <a:fld id="{1009623F-70C1-4C78-A68C-A5765371D9DF}" type="datetime1">
              <a:rPr lang="de-DE"/>
              <a:pPr>
                <a:defRPr/>
              </a:pPr>
              <a:t>02.12.2014</a:t>
            </a:fld>
            <a:endParaRPr lang="de-DE"/>
          </a:p>
        </p:txBody>
      </p:sp>
      <p:sp>
        <p:nvSpPr>
          <p:cNvPr id="8"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9" name="Rectangle 12"/>
          <p:cNvSpPr>
            <a:spLocks noGrp="1" noChangeArrowheads="1"/>
          </p:cNvSpPr>
          <p:nvPr>
            <p:ph type="sldNum" sz="quarter" idx="12"/>
          </p:nvPr>
        </p:nvSpPr>
        <p:spPr>
          <a:ln/>
        </p:spPr>
        <p:txBody>
          <a:bodyPr/>
          <a:lstStyle>
            <a:lvl1pPr>
              <a:defRPr/>
            </a:lvl1pPr>
          </a:lstStyle>
          <a:p>
            <a:pPr>
              <a:defRPr/>
            </a:pPr>
            <a:fld id="{62FFBF28-548D-444B-A82D-4C37F123DBFD}" type="slidenum">
              <a:rPr lang="de-DE"/>
              <a:pPr>
                <a:defRPr/>
              </a:pPr>
              <a:t>‹Nr.›</a:t>
            </a:fld>
            <a:endParaRPr lang="de-D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
          <p:cNvSpPr>
            <a:spLocks noGrp="1" noChangeArrowheads="1"/>
          </p:cNvSpPr>
          <p:nvPr>
            <p:ph type="dt" sz="half" idx="10"/>
          </p:nvPr>
        </p:nvSpPr>
        <p:spPr>
          <a:ln/>
        </p:spPr>
        <p:txBody>
          <a:bodyPr/>
          <a:lstStyle>
            <a:lvl1pPr>
              <a:defRPr/>
            </a:lvl1pPr>
          </a:lstStyle>
          <a:p>
            <a:pPr>
              <a:defRPr/>
            </a:pPr>
            <a:fld id="{A91379AA-8AB6-45EB-AFAD-73FCDB7008ED}" type="datetime1">
              <a:rPr lang="de-DE"/>
              <a:pPr>
                <a:defRPr/>
              </a:pPr>
              <a:t>02.12.2014</a:t>
            </a:fld>
            <a:endParaRPr lang="de-DE"/>
          </a:p>
        </p:txBody>
      </p:sp>
      <p:sp>
        <p:nvSpPr>
          <p:cNvPr id="4"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5" name="Rectangle 12"/>
          <p:cNvSpPr>
            <a:spLocks noGrp="1" noChangeArrowheads="1"/>
          </p:cNvSpPr>
          <p:nvPr>
            <p:ph type="sldNum" sz="quarter" idx="12"/>
          </p:nvPr>
        </p:nvSpPr>
        <p:spPr>
          <a:ln/>
        </p:spPr>
        <p:txBody>
          <a:bodyPr/>
          <a:lstStyle>
            <a:lvl1pPr>
              <a:defRPr/>
            </a:lvl1pPr>
          </a:lstStyle>
          <a:p>
            <a:pPr>
              <a:defRPr/>
            </a:pPr>
            <a:fld id="{B326B564-D638-4AF5-AE12-3672260BB7C7}"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ED92825F-3719-4BD5-BD8C-67D1A521E228}" type="datetime1">
              <a:rPr lang="de-DE"/>
              <a:pPr>
                <a:defRPr/>
              </a:pPr>
              <a:t>02.12.2014</a:t>
            </a:fld>
            <a:endParaRPr lang="de-DE"/>
          </a:p>
        </p:txBody>
      </p:sp>
      <p:sp>
        <p:nvSpPr>
          <p:cNvPr id="3"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4" name="Rectangle 12"/>
          <p:cNvSpPr>
            <a:spLocks noGrp="1" noChangeArrowheads="1"/>
          </p:cNvSpPr>
          <p:nvPr>
            <p:ph type="sldNum" sz="quarter" idx="12"/>
          </p:nvPr>
        </p:nvSpPr>
        <p:spPr>
          <a:ln/>
        </p:spPr>
        <p:txBody>
          <a:bodyPr/>
          <a:lstStyle>
            <a:lvl1pPr>
              <a:defRPr/>
            </a:lvl1pPr>
          </a:lstStyle>
          <a:p>
            <a:pPr>
              <a:defRPr/>
            </a:pPr>
            <a:fld id="{B4D8D8ED-8D6D-47C8-9A66-1711745F1182}" type="slidenum">
              <a:rPr lang="de-DE"/>
              <a:pPr>
                <a:defRPr/>
              </a:pPr>
              <a:t>‹Nr.›</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154D4DA4-FDB9-4613-B7E1-45938C3DCDC7}" type="datetime1">
              <a:rPr lang="de-DE"/>
              <a:pPr>
                <a:defRPr/>
              </a:pPr>
              <a:t>02.12.2014</a:t>
            </a:fld>
            <a:endParaRPr lang="de-DE"/>
          </a:p>
        </p:txBody>
      </p:sp>
      <p:sp>
        <p:nvSpPr>
          <p:cNvPr id="3"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4" name="Rectangle 12"/>
          <p:cNvSpPr>
            <a:spLocks noGrp="1" noChangeArrowheads="1"/>
          </p:cNvSpPr>
          <p:nvPr>
            <p:ph type="sldNum" sz="quarter" idx="12"/>
          </p:nvPr>
        </p:nvSpPr>
        <p:spPr>
          <a:ln/>
        </p:spPr>
        <p:txBody>
          <a:bodyPr/>
          <a:lstStyle>
            <a:lvl1pPr>
              <a:defRPr/>
            </a:lvl1pPr>
          </a:lstStyle>
          <a:p>
            <a:pPr>
              <a:defRPr/>
            </a:pPr>
            <a:fld id="{C6C94E96-6B02-48DE-8560-4D26437AB5C8}" type="slidenum">
              <a:rPr lang="de-DE"/>
              <a:pPr>
                <a:defRPr/>
              </a:pPr>
              <a:t>‹Nr.›</a:t>
            </a:fld>
            <a:endParaRPr lang="de-D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875" y="290513"/>
            <a:ext cx="4278313" cy="12398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5084763" y="290513"/>
            <a:ext cx="7269162"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50875" y="1530350"/>
            <a:ext cx="427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2E08E245-63D8-4989-B158-293F8050D1EB}"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AEDC77F4-00EB-4D4D-A67D-5011946E8AB8}" type="slidenum">
              <a:rPr lang="de-DE"/>
              <a:pPr>
                <a:defRPr/>
              </a:pPr>
              <a:t>‹Nr.›</a:t>
            </a:fld>
            <a:endParaRPr lang="de-D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525" y="5121275"/>
            <a:ext cx="7802563" cy="6032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549525" y="654050"/>
            <a:ext cx="780256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2549525" y="5724525"/>
            <a:ext cx="780256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7AFB61E8-B52F-4858-8D10-E4C82939B14B}"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3EA20CA2-94B7-4838-83FA-C8C6E93319ED}" type="slidenum">
              <a:rPr lang="de-DE"/>
              <a:pPr>
                <a:defRPr/>
              </a:pPr>
              <a:t>‹Nr.›</a:t>
            </a:fld>
            <a:endParaRPr lang="de-D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5C47BAA6-A5B6-4DD5-9ED9-61F8E5FBA646}"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C7C584FB-4135-458F-B5C4-23DD115EE33A}" type="slidenum">
              <a:rPr lang="de-DE"/>
              <a:pPr>
                <a:defRPr/>
              </a:pPr>
              <a:t>‹Nr.›</a:t>
            </a:fld>
            <a:endParaRPr lang="de-D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07538" y="255588"/>
            <a:ext cx="2962275" cy="63500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17538" y="255588"/>
            <a:ext cx="8737600" cy="63500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CE911706-F1BF-48F1-BAD2-BE1BA2241AF0}"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4A2EDFAA-4096-4BEC-8E59-0F3801E27CEA}" type="slidenum">
              <a:rPr lang="de-DE"/>
              <a:pPr>
                <a:defRPr/>
              </a:pPr>
              <a:t>‹Nr.›</a:t>
            </a:fld>
            <a:endParaRPr lang="de-D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17538" y="1441450"/>
            <a:ext cx="5849937" cy="5164138"/>
          </a:xfrm>
        </p:spPr>
        <p:txBody>
          <a:bodyPr/>
          <a:lstStyle/>
          <a:p>
            <a:pPr lvl="0"/>
            <a:r>
              <a:rPr lang="de-DE" noProof="0" smtClean="0"/>
              <a:t>ClipArt durch Klicken auf Symbol hinzufügen</a:t>
            </a:r>
            <a:endParaRPr lang="de-DE" noProof="0"/>
          </a:p>
        </p:txBody>
      </p:sp>
      <p:sp>
        <p:nvSpPr>
          <p:cNvPr id="4" name="Textplatzhalter 3"/>
          <p:cNvSpPr>
            <a:spLocks noGrp="1"/>
          </p:cNvSpPr>
          <p:nvPr>
            <p:ph type="body" sz="half" idx="2"/>
          </p:nvPr>
        </p:nvSpPr>
        <p:spPr>
          <a:xfrm>
            <a:off x="6619875" y="1441450"/>
            <a:ext cx="5849938"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6BD8B109-DD3D-4752-83D6-F6D61F937154}"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08C7BA99-E800-4722-937B-6840E23FC082}" type="slidenum">
              <a:rPr lang="de-DE"/>
              <a:pPr>
                <a:defRPr/>
              </a:pPr>
              <a:t>‹Nr.›</a:t>
            </a:fld>
            <a:endParaRPr lang="de-D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lipArt" preserve="1">
  <p:cSld name="Titel, Text und ClipArt">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034588" cy="92075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17538" y="1441450"/>
            <a:ext cx="5849937" cy="51641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ClipArt-Platzhalter 3"/>
          <p:cNvSpPr>
            <a:spLocks noGrp="1"/>
          </p:cNvSpPr>
          <p:nvPr>
            <p:ph type="clipArt" sz="half" idx="2"/>
          </p:nvPr>
        </p:nvSpPr>
        <p:spPr>
          <a:xfrm>
            <a:off x="6619875" y="1441450"/>
            <a:ext cx="5849938" cy="5164138"/>
          </a:xfrm>
        </p:spPr>
        <p:txBody>
          <a:bodyPr/>
          <a:lstStyle/>
          <a:p>
            <a:pPr lvl="0"/>
            <a:r>
              <a:rPr lang="de-DE" noProof="0" smtClean="0"/>
              <a:t>ClipArt durch Klicken auf Symbol hinzufügen</a:t>
            </a:r>
            <a:endParaRPr lang="de-DE" noProof="0"/>
          </a:p>
        </p:txBody>
      </p:sp>
      <p:sp>
        <p:nvSpPr>
          <p:cNvPr id="5" name="Rectangle 10"/>
          <p:cNvSpPr>
            <a:spLocks noGrp="1" noChangeArrowheads="1"/>
          </p:cNvSpPr>
          <p:nvPr>
            <p:ph type="dt" sz="half" idx="10"/>
          </p:nvPr>
        </p:nvSpPr>
        <p:spPr>
          <a:ln/>
        </p:spPr>
        <p:txBody>
          <a:bodyPr/>
          <a:lstStyle>
            <a:lvl1pPr>
              <a:defRPr/>
            </a:lvl1pPr>
          </a:lstStyle>
          <a:p>
            <a:pPr>
              <a:defRPr/>
            </a:pPr>
            <a:fld id="{458700A5-1A3B-45A9-94C6-FE58C7B1629B}"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38137AF1-17E2-4B85-B058-9A19FF422722}" type="slidenum">
              <a:rPr lang="de-DE"/>
              <a:pPr>
                <a:defRPr/>
              </a:pPr>
              <a:t>‹Nr.›</a:t>
            </a:fld>
            <a:endParaRPr lang="de-D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16"/>
          <p:cNvSpPr>
            <a:spLocks noChangeArrowheads="1"/>
          </p:cNvSpPr>
          <p:nvPr/>
        </p:nvSpPr>
        <p:spPr bwMode="auto">
          <a:xfrm>
            <a:off x="0" y="3152775"/>
            <a:ext cx="13004800" cy="4162425"/>
          </a:xfrm>
          <a:prstGeom prst="rect">
            <a:avLst/>
          </a:prstGeom>
          <a:solidFill>
            <a:srgbClr val="8CD250"/>
          </a:solidFill>
          <a:ln w="9525" algn="ctr">
            <a:no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 name="Line 12"/>
          <p:cNvSpPr>
            <a:spLocks noChangeShapeType="1"/>
          </p:cNvSpPr>
          <p:nvPr/>
        </p:nvSpPr>
        <p:spPr bwMode="auto">
          <a:xfrm>
            <a:off x="525463" y="2289175"/>
            <a:ext cx="0" cy="677863"/>
          </a:xfrm>
          <a:prstGeom prst="line">
            <a:avLst/>
          </a:prstGeom>
          <a:noFill/>
          <a:ln w="19050">
            <a:solidFill>
              <a:schemeClr val="folHlink"/>
            </a:solidFill>
            <a:round/>
            <a:headEnd/>
            <a:tailEnd/>
          </a:ln>
          <a:effectLst/>
        </p:spPr>
        <p:txBody>
          <a:bodyPr/>
          <a:lstStyle/>
          <a:p>
            <a:endParaRPr lang="de-DE"/>
          </a:p>
        </p:txBody>
      </p:sp>
      <p:pic>
        <p:nvPicPr>
          <p:cNvPr id="6" name="Picture 13" descr="DATEV-Logo"/>
          <p:cNvPicPr>
            <a:picLocks noChangeAspect="1" noChangeArrowheads="1"/>
          </p:cNvPicPr>
          <p:nvPr/>
        </p:nvPicPr>
        <p:blipFill>
          <a:blip r:embed="rId2" cstate="print"/>
          <a:srcRect/>
          <a:stretch>
            <a:fillRect/>
          </a:stretch>
        </p:blipFill>
        <p:spPr bwMode="auto">
          <a:xfrm>
            <a:off x="11779250" y="319088"/>
            <a:ext cx="781050" cy="777875"/>
          </a:xfrm>
          <a:prstGeom prst="rect">
            <a:avLst/>
          </a:prstGeom>
          <a:noFill/>
          <a:ln w="9525">
            <a:noFill/>
            <a:miter lim="800000"/>
            <a:headEnd/>
            <a:tailEnd/>
          </a:ln>
        </p:spPr>
      </p:pic>
      <p:pic>
        <p:nvPicPr>
          <p:cNvPr id="7" name="Picture 17" descr="DATEVpro_Signet_RGB"/>
          <p:cNvPicPr>
            <a:picLocks noChangeArrowheads="1"/>
          </p:cNvPicPr>
          <p:nvPr userDrawn="1"/>
        </p:nvPicPr>
        <p:blipFill>
          <a:blip r:embed="rId3" cstate="print"/>
          <a:srcRect/>
          <a:stretch>
            <a:fillRect/>
          </a:stretch>
        </p:blipFill>
        <p:spPr bwMode="auto">
          <a:xfrm>
            <a:off x="608013" y="6132513"/>
            <a:ext cx="539750" cy="539750"/>
          </a:xfrm>
          <a:prstGeom prst="rect">
            <a:avLst/>
          </a:prstGeom>
          <a:noFill/>
          <a:ln w="9525">
            <a:noFill/>
            <a:miter lim="800000"/>
            <a:headEnd/>
            <a:tailEnd/>
          </a:ln>
        </p:spPr>
      </p:pic>
      <p:sp>
        <p:nvSpPr>
          <p:cNvPr id="381962" name="Rectangle 10"/>
          <p:cNvSpPr>
            <a:spLocks noGrp="1" noChangeArrowheads="1"/>
          </p:cNvSpPr>
          <p:nvPr>
            <p:ph type="ctrTitle"/>
          </p:nvPr>
        </p:nvSpPr>
        <p:spPr>
          <a:xfrm>
            <a:off x="669925" y="2289175"/>
            <a:ext cx="8577263" cy="646113"/>
          </a:xfrm>
        </p:spPr>
        <p:txBody>
          <a:bodyPr tIns="58055" rIns="0" bIns="58055" anchor="b"/>
          <a:lstStyle>
            <a:lvl1pPr>
              <a:defRPr/>
            </a:lvl1pPr>
          </a:lstStyle>
          <a:p>
            <a:pPr lvl="0"/>
            <a:r>
              <a:rPr lang="de-DE" noProof="0" smtClean="0"/>
              <a:t>Titelmasterformat durch Klicken bearbeiten</a:t>
            </a:r>
          </a:p>
        </p:txBody>
      </p:sp>
      <p:sp>
        <p:nvSpPr>
          <p:cNvPr id="381963" name="Rectangle 11"/>
          <p:cNvSpPr>
            <a:spLocks noGrp="1" noChangeArrowheads="1"/>
          </p:cNvSpPr>
          <p:nvPr>
            <p:ph type="subTitle" idx="1"/>
          </p:nvPr>
        </p:nvSpPr>
        <p:spPr>
          <a:xfrm>
            <a:off x="690563" y="3322638"/>
            <a:ext cx="8577262" cy="330200"/>
          </a:xfrm>
          <a:extLst>
            <a:ext uri="{909E8E84-426E-40DD-AFC4-6F175D3DCCD1}">
              <a14:hiddenFill xmlns="" xmlns:a14="http://schemas.microsoft.com/office/drawing/2010/main">
                <a:solidFill>
                  <a:schemeClr val="folHlink"/>
                </a:solidFill>
              </a14:hiddenFill>
            </a:ext>
          </a:extLst>
        </p:spPr>
        <p:txBody>
          <a:bodyPr lIns="0" tIns="58055" rIns="0" bIns="58055"/>
          <a:lstStyle>
            <a:lvl1pPr marL="0" indent="0">
              <a:buFont typeface="Wingdings" pitchFamily="2" charset="2"/>
              <a:buNone/>
              <a:defRPr/>
            </a:lvl1pPr>
          </a:lstStyle>
          <a:p>
            <a:pPr lvl="0"/>
            <a:r>
              <a:rPr lang="de-DE" noProof="0" smtClean="0"/>
              <a:t>Formatvorlage des Untertitelmasters durch Klicken bearbeiten</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D16B235C-567B-4EFF-8B3F-0354A2153FB8}"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092DF085-3D54-45A1-AE2C-3342D358247D}" type="slidenum">
              <a:rPr lang="de-DE"/>
              <a:pPr>
                <a:defRPr/>
              </a:pPr>
              <a:t>‹Nr.›</a:t>
            </a:fld>
            <a:endParaRPr lang="de-D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027113" y="4700588"/>
            <a:ext cx="11053762" cy="1452562"/>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1027113" y="3100388"/>
            <a:ext cx="11053762"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0"/>
          <p:cNvSpPr>
            <a:spLocks noGrp="1" noChangeArrowheads="1"/>
          </p:cNvSpPr>
          <p:nvPr>
            <p:ph type="dt" sz="half" idx="10"/>
          </p:nvPr>
        </p:nvSpPr>
        <p:spPr>
          <a:ln/>
        </p:spPr>
        <p:txBody>
          <a:bodyPr/>
          <a:lstStyle>
            <a:lvl1pPr>
              <a:defRPr/>
            </a:lvl1pPr>
          </a:lstStyle>
          <a:p>
            <a:pPr>
              <a:defRPr/>
            </a:pPr>
            <a:fld id="{56D599CB-82B3-45B9-871F-CCCAE86B21E1}"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ADD148D1-4224-4AA0-826A-AF7013416CC9}"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875" y="290513"/>
            <a:ext cx="4278313" cy="12398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5084763" y="290513"/>
            <a:ext cx="7269162"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50875" y="1530350"/>
            <a:ext cx="427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5EEE8AC9-3A40-49A8-BD8E-0073535E941B}"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E4A9E7AC-848F-46A5-A135-CC91D14FE2E1}" type="slidenum">
              <a:rPr lang="de-DE"/>
              <a:pPr>
                <a:defRPr/>
              </a:pPr>
              <a:t>‹Nr.›</a:t>
            </a:fld>
            <a:endParaRPr lang="de-D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69925" y="1570038"/>
            <a:ext cx="5849938"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672263" y="1570038"/>
            <a:ext cx="5849937" cy="51641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0"/>
          <p:cNvSpPr>
            <a:spLocks noGrp="1" noChangeArrowheads="1"/>
          </p:cNvSpPr>
          <p:nvPr>
            <p:ph type="dt" sz="half" idx="10"/>
          </p:nvPr>
        </p:nvSpPr>
        <p:spPr>
          <a:ln/>
        </p:spPr>
        <p:txBody>
          <a:bodyPr/>
          <a:lstStyle>
            <a:lvl1pPr>
              <a:defRPr/>
            </a:lvl1pPr>
          </a:lstStyle>
          <a:p>
            <a:pPr>
              <a:defRPr/>
            </a:pPr>
            <a:fld id="{DD189B8A-F993-45F7-8CF2-0367300AC28F}"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7F3DE88F-7C8D-4EF1-A6E9-90BDB894DF46}" type="slidenum">
              <a:rPr lang="de-DE"/>
              <a:pPr>
                <a:defRPr/>
              </a:pPr>
              <a:t>‹Nr.›</a:t>
            </a:fld>
            <a:endParaRPr lang="de-D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50875" y="293688"/>
            <a:ext cx="11703050" cy="12192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50875" y="1636713"/>
            <a:ext cx="5745163"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50875" y="2319338"/>
            <a:ext cx="5745163"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605588" y="1636713"/>
            <a:ext cx="5748337"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605588" y="2319338"/>
            <a:ext cx="5748337"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0"/>
          <p:cNvSpPr>
            <a:spLocks noGrp="1" noChangeArrowheads="1"/>
          </p:cNvSpPr>
          <p:nvPr>
            <p:ph type="dt" sz="half" idx="10"/>
          </p:nvPr>
        </p:nvSpPr>
        <p:spPr>
          <a:ln/>
        </p:spPr>
        <p:txBody>
          <a:bodyPr/>
          <a:lstStyle>
            <a:lvl1pPr>
              <a:defRPr/>
            </a:lvl1pPr>
          </a:lstStyle>
          <a:p>
            <a:pPr>
              <a:defRPr/>
            </a:pPr>
            <a:fld id="{872A226D-04CA-4F5B-8AF2-4004B057D9C4}" type="datetime1">
              <a:rPr lang="de-DE"/>
              <a:pPr>
                <a:defRPr/>
              </a:pPr>
              <a:t>02.12.2014</a:t>
            </a:fld>
            <a:endParaRPr lang="de-DE"/>
          </a:p>
        </p:txBody>
      </p:sp>
      <p:sp>
        <p:nvSpPr>
          <p:cNvPr id="8"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9" name="Rectangle 12"/>
          <p:cNvSpPr>
            <a:spLocks noGrp="1" noChangeArrowheads="1"/>
          </p:cNvSpPr>
          <p:nvPr>
            <p:ph type="sldNum" sz="quarter" idx="12"/>
          </p:nvPr>
        </p:nvSpPr>
        <p:spPr>
          <a:ln/>
        </p:spPr>
        <p:txBody>
          <a:bodyPr/>
          <a:lstStyle>
            <a:lvl1pPr>
              <a:defRPr/>
            </a:lvl1pPr>
          </a:lstStyle>
          <a:p>
            <a:pPr>
              <a:defRPr/>
            </a:pPr>
            <a:fld id="{85946D16-B682-49E9-A89E-3D8D7FC30290}" type="slidenum">
              <a:rPr lang="de-DE"/>
              <a:pPr>
                <a:defRPr/>
              </a:pPr>
              <a:t>‹Nr.›</a:t>
            </a:fld>
            <a:endParaRPr lang="de-D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0"/>
          <p:cNvSpPr>
            <a:spLocks noGrp="1" noChangeArrowheads="1"/>
          </p:cNvSpPr>
          <p:nvPr>
            <p:ph type="dt" sz="half" idx="10"/>
          </p:nvPr>
        </p:nvSpPr>
        <p:spPr>
          <a:ln/>
        </p:spPr>
        <p:txBody>
          <a:bodyPr/>
          <a:lstStyle>
            <a:lvl1pPr>
              <a:defRPr/>
            </a:lvl1pPr>
          </a:lstStyle>
          <a:p>
            <a:pPr>
              <a:defRPr/>
            </a:pPr>
            <a:fld id="{B93F93F5-73E7-437D-B447-7840237934AD}" type="datetime1">
              <a:rPr lang="de-DE"/>
              <a:pPr>
                <a:defRPr/>
              </a:pPr>
              <a:t>02.12.2014</a:t>
            </a:fld>
            <a:endParaRPr lang="de-DE"/>
          </a:p>
        </p:txBody>
      </p:sp>
      <p:sp>
        <p:nvSpPr>
          <p:cNvPr id="4"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5" name="Rectangle 12"/>
          <p:cNvSpPr>
            <a:spLocks noGrp="1" noChangeArrowheads="1"/>
          </p:cNvSpPr>
          <p:nvPr>
            <p:ph type="sldNum" sz="quarter" idx="12"/>
          </p:nvPr>
        </p:nvSpPr>
        <p:spPr>
          <a:ln/>
        </p:spPr>
        <p:txBody>
          <a:bodyPr/>
          <a:lstStyle>
            <a:lvl1pPr>
              <a:defRPr/>
            </a:lvl1pPr>
          </a:lstStyle>
          <a:p>
            <a:pPr>
              <a:defRPr/>
            </a:pPr>
            <a:fld id="{94011443-D415-48C1-869B-9679A0AFBF26}" type="slidenum">
              <a:rPr lang="de-DE"/>
              <a:pPr>
                <a:defRPr/>
              </a:pPr>
              <a:t>‹Nr.›</a:t>
            </a:fld>
            <a:endParaRPr lang="de-D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9A87649-0074-408E-B994-F069D937000F}" type="datetime1">
              <a:rPr lang="de-DE"/>
              <a:pPr>
                <a:defRPr/>
              </a:pPr>
              <a:t>02.12.2014</a:t>
            </a:fld>
            <a:endParaRPr lang="de-DE"/>
          </a:p>
        </p:txBody>
      </p:sp>
      <p:sp>
        <p:nvSpPr>
          <p:cNvPr id="3"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4" name="Rectangle 12"/>
          <p:cNvSpPr>
            <a:spLocks noGrp="1" noChangeArrowheads="1"/>
          </p:cNvSpPr>
          <p:nvPr>
            <p:ph type="sldNum" sz="quarter" idx="12"/>
          </p:nvPr>
        </p:nvSpPr>
        <p:spPr>
          <a:ln/>
        </p:spPr>
        <p:txBody>
          <a:bodyPr/>
          <a:lstStyle>
            <a:lvl1pPr>
              <a:defRPr/>
            </a:lvl1pPr>
          </a:lstStyle>
          <a:p>
            <a:pPr>
              <a:defRPr/>
            </a:pPr>
            <a:fld id="{E34F88EF-647B-4DCE-A614-7242CF7859A7}" type="slidenum">
              <a:rPr lang="de-DE"/>
              <a:pPr>
                <a:defRPr/>
              </a:pPr>
              <a:t>‹Nr.›</a:t>
            </a:fld>
            <a:endParaRPr lang="de-D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50875" y="290513"/>
            <a:ext cx="4278313" cy="1239837"/>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5084763" y="290513"/>
            <a:ext cx="7269162"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50875" y="1530350"/>
            <a:ext cx="427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43C4675E-8341-4C89-952B-AD571B44E8F2}"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A697B77F-1345-4630-BFBE-AA686D11E4A8}" type="slidenum">
              <a:rPr lang="de-DE"/>
              <a:pPr>
                <a:defRPr/>
              </a:pPr>
              <a:t>‹Nr.›</a:t>
            </a:fld>
            <a:endParaRPr lang="de-D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525" y="5121275"/>
            <a:ext cx="7802563" cy="6032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549525" y="654050"/>
            <a:ext cx="780256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2549525" y="5724525"/>
            <a:ext cx="780256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7FC4786B-9ACF-461F-BF2F-89975364DAC3}"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FB7E6CF2-A94D-48C9-84A8-084C5F0C9BDC}" type="slidenum">
              <a:rPr lang="de-DE"/>
              <a:pPr>
                <a:defRPr/>
              </a:pPr>
              <a:t>‹Nr.›</a:t>
            </a:fld>
            <a:endParaRPr lang="de-D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8970D230-0420-4392-8E62-DBEE048A6C9D}"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6300E211-4BDA-4960-9454-634C0431A39C}" type="slidenum">
              <a:rPr lang="de-DE"/>
              <a:pPr>
                <a:defRPr/>
              </a:pPr>
              <a:t>‹Nr.›</a:t>
            </a:fld>
            <a:endParaRPr lang="de-D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558338" y="255588"/>
            <a:ext cx="2963862" cy="64785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66750" y="255588"/>
            <a:ext cx="8739188" cy="64785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0"/>
          <p:cNvSpPr>
            <a:spLocks noGrp="1" noChangeArrowheads="1"/>
          </p:cNvSpPr>
          <p:nvPr>
            <p:ph type="dt" sz="half" idx="10"/>
          </p:nvPr>
        </p:nvSpPr>
        <p:spPr>
          <a:ln/>
        </p:spPr>
        <p:txBody>
          <a:bodyPr/>
          <a:lstStyle>
            <a:lvl1pPr>
              <a:defRPr/>
            </a:lvl1pPr>
          </a:lstStyle>
          <a:p>
            <a:pPr>
              <a:defRPr/>
            </a:pPr>
            <a:fld id="{ACDDDDE5-BDCE-472F-9ADB-E101A96D1C0D}" type="datetime1">
              <a:rPr lang="de-DE"/>
              <a:pPr>
                <a:defRPr/>
              </a:pPr>
              <a:t>02.12.2014</a:t>
            </a:fld>
            <a:endParaRPr lang="de-DE"/>
          </a:p>
        </p:txBody>
      </p:sp>
      <p:sp>
        <p:nvSpPr>
          <p:cNvPr id="5"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6" name="Rectangle 12"/>
          <p:cNvSpPr>
            <a:spLocks noGrp="1" noChangeArrowheads="1"/>
          </p:cNvSpPr>
          <p:nvPr>
            <p:ph type="sldNum" sz="quarter" idx="12"/>
          </p:nvPr>
        </p:nvSpPr>
        <p:spPr>
          <a:ln/>
        </p:spPr>
        <p:txBody>
          <a:bodyPr/>
          <a:lstStyle>
            <a:lvl1pPr>
              <a:defRPr/>
            </a:lvl1pPr>
          </a:lstStyle>
          <a:p>
            <a:pPr>
              <a:defRPr/>
            </a:pPr>
            <a:fld id="{DBD6CFE8-29EA-4079-B4CA-283A4E7A095E}"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549525" y="5121275"/>
            <a:ext cx="7802563" cy="603250"/>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2549525" y="654050"/>
            <a:ext cx="7802563"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DE" noProof="0"/>
          </a:p>
        </p:txBody>
      </p:sp>
      <p:sp>
        <p:nvSpPr>
          <p:cNvPr id="4" name="Textplatzhalter 3"/>
          <p:cNvSpPr>
            <a:spLocks noGrp="1"/>
          </p:cNvSpPr>
          <p:nvPr>
            <p:ph type="body" sz="half" idx="2"/>
          </p:nvPr>
        </p:nvSpPr>
        <p:spPr>
          <a:xfrm>
            <a:off x="2549525" y="5724525"/>
            <a:ext cx="7802563"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0"/>
          <p:cNvSpPr>
            <a:spLocks noGrp="1" noChangeArrowheads="1"/>
          </p:cNvSpPr>
          <p:nvPr>
            <p:ph type="dt" sz="half" idx="10"/>
          </p:nvPr>
        </p:nvSpPr>
        <p:spPr>
          <a:ln/>
        </p:spPr>
        <p:txBody>
          <a:bodyPr/>
          <a:lstStyle>
            <a:lvl1pPr>
              <a:defRPr/>
            </a:lvl1pPr>
          </a:lstStyle>
          <a:p>
            <a:pPr>
              <a:defRPr/>
            </a:pPr>
            <a:fld id="{CB67C556-97B8-4E54-B930-920A5EE0FCF2}" type="datetime1">
              <a:rPr lang="de-DE"/>
              <a:pPr>
                <a:defRPr/>
              </a:pPr>
              <a:t>02.12.2014</a:t>
            </a:fld>
            <a:endParaRPr lang="de-DE"/>
          </a:p>
        </p:txBody>
      </p:sp>
      <p:sp>
        <p:nvSpPr>
          <p:cNvPr id="6" name="Rectangle 11"/>
          <p:cNvSpPr>
            <a:spLocks noGrp="1" noChangeArrowheads="1"/>
          </p:cNvSpPr>
          <p:nvPr>
            <p:ph type="ftr" sz="quarter" idx="11"/>
          </p:nvPr>
        </p:nvSpPr>
        <p:spPr>
          <a:ln/>
        </p:spPr>
        <p:txBody>
          <a:bodyPr/>
          <a:lstStyle>
            <a:lvl1pPr>
              <a:defRPr/>
            </a:lvl1pPr>
          </a:lstStyle>
          <a:p>
            <a:pPr>
              <a:defRPr/>
            </a:pPr>
            <a:r>
              <a:rPr lang="de-DE"/>
              <a:t>Ratgeber Anzahlungen</a:t>
            </a:r>
          </a:p>
        </p:txBody>
      </p:sp>
      <p:sp>
        <p:nvSpPr>
          <p:cNvPr id="7" name="Rectangle 12"/>
          <p:cNvSpPr>
            <a:spLocks noGrp="1" noChangeArrowheads="1"/>
          </p:cNvSpPr>
          <p:nvPr>
            <p:ph type="sldNum" sz="quarter" idx="12"/>
          </p:nvPr>
        </p:nvSpPr>
        <p:spPr>
          <a:ln/>
        </p:spPr>
        <p:txBody>
          <a:bodyPr/>
          <a:lstStyle>
            <a:lvl1pPr>
              <a:defRPr/>
            </a:lvl1pPr>
          </a:lstStyle>
          <a:p>
            <a:pPr>
              <a:defRPr/>
            </a:pPr>
            <a:fld id="{770DE45A-AEA3-410E-B546-BF67E01BDADB}"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jpe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17538" y="1441450"/>
            <a:ext cx="11852275" cy="516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1027" name="Rectangle 7"/>
          <p:cNvSpPr>
            <a:spLocks noGrp="1" noChangeArrowheads="1"/>
          </p:cNvSpPr>
          <p:nvPr>
            <p:ph type="title"/>
          </p:nvPr>
        </p:nvSpPr>
        <p:spPr bwMode="auto">
          <a:xfrm>
            <a:off x="666750" y="255588"/>
            <a:ext cx="10034588" cy="920750"/>
          </a:xfrm>
          <a:prstGeom prst="rect">
            <a:avLst/>
          </a:prstGeom>
          <a:noFill/>
          <a:ln w="9525">
            <a:noFill/>
            <a:miter lim="800000"/>
            <a:headEnd/>
            <a:tailEnd/>
          </a:ln>
          <a:effectLst/>
        </p:spPr>
        <p:txBody>
          <a:bodyPr vert="horz" wrap="square" lIns="0" tIns="0" rIns="117837" bIns="0" numCol="1" anchor="ctr" anchorCtr="0" compatLnSpc="1">
            <a:prstTxWarp prst="textNoShape">
              <a:avLst/>
            </a:prstTxWarp>
          </a:bodyPr>
          <a:lstStyle/>
          <a:p>
            <a:pPr lvl="0"/>
            <a:r>
              <a:rPr lang="de-DE" smtClean="0"/>
              <a:t>Titelmasterformat durch Klicken bearbeiten</a:t>
            </a:r>
          </a:p>
        </p:txBody>
      </p:sp>
      <p:sp>
        <p:nvSpPr>
          <p:cNvPr id="1028" name="Line 8"/>
          <p:cNvSpPr>
            <a:spLocks noChangeShapeType="1"/>
          </p:cNvSpPr>
          <p:nvPr/>
        </p:nvSpPr>
        <p:spPr bwMode="auto">
          <a:xfrm>
            <a:off x="481013" y="352425"/>
            <a:ext cx="0" cy="725488"/>
          </a:xfrm>
          <a:prstGeom prst="line">
            <a:avLst/>
          </a:prstGeom>
          <a:noFill/>
          <a:ln w="19050">
            <a:solidFill>
              <a:schemeClr val="folHlink"/>
            </a:solidFill>
            <a:round/>
            <a:headEnd/>
            <a:tailEnd/>
          </a:ln>
          <a:effectLst/>
        </p:spPr>
        <p:txBody>
          <a:bodyPr/>
          <a:lstStyle/>
          <a:p>
            <a:endParaRPr lang="de-DE"/>
          </a:p>
        </p:txBody>
      </p:sp>
      <p:pic>
        <p:nvPicPr>
          <p:cNvPr id="1029" name="Picture 9" descr="DATEV-Logo"/>
          <p:cNvPicPr>
            <a:picLocks noChangeAspect="1" noChangeArrowheads="1"/>
          </p:cNvPicPr>
          <p:nvPr/>
        </p:nvPicPr>
        <p:blipFill>
          <a:blip r:embed="rId15" cstate="print"/>
          <a:srcRect/>
          <a:stretch>
            <a:fillRect/>
          </a:stretch>
        </p:blipFill>
        <p:spPr bwMode="auto">
          <a:xfrm>
            <a:off x="11779250" y="319088"/>
            <a:ext cx="781050" cy="777875"/>
          </a:xfrm>
          <a:prstGeom prst="rect">
            <a:avLst/>
          </a:prstGeom>
          <a:noFill/>
          <a:ln w="9525">
            <a:noFill/>
            <a:miter lim="800000"/>
            <a:headEnd/>
            <a:tailEnd/>
          </a:ln>
        </p:spPr>
      </p:pic>
      <p:sp>
        <p:nvSpPr>
          <p:cNvPr id="380938" name="Rectangle 10"/>
          <p:cNvSpPr>
            <a:spLocks noGrp="1" noChangeArrowheads="1"/>
          </p:cNvSpPr>
          <p:nvPr>
            <p:ph type="dt" sz="half" idx="2"/>
          </p:nvPr>
        </p:nvSpPr>
        <p:spPr bwMode="auto">
          <a:xfrm>
            <a:off x="581025" y="6770688"/>
            <a:ext cx="3035300" cy="261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l" defTabSz="1160463">
              <a:lnSpc>
                <a:spcPct val="100000"/>
              </a:lnSpc>
              <a:defRPr sz="1100">
                <a:cs typeface="+mn-cs"/>
              </a:defRPr>
            </a:lvl1pPr>
          </a:lstStyle>
          <a:p>
            <a:pPr>
              <a:defRPr/>
            </a:pPr>
            <a:fld id="{7B60FF37-5C94-466E-931C-006BC5FD495C}" type="datetime1">
              <a:rPr lang="de-DE"/>
              <a:pPr>
                <a:defRPr/>
              </a:pPr>
              <a:t>02.12.2014</a:t>
            </a:fld>
            <a:endParaRPr lang="de-DE"/>
          </a:p>
        </p:txBody>
      </p:sp>
      <p:sp>
        <p:nvSpPr>
          <p:cNvPr id="380939" name="Rectangle 11"/>
          <p:cNvSpPr>
            <a:spLocks noGrp="1" noChangeArrowheads="1"/>
          </p:cNvSpPr>
          <p:nvPr>
            <p:ph type="ftr" sz="quarter" idx="3"/>
          </p:nvPr>
        </p:nvSpPr>
        <p:spPr bwMode="auto">
          <a:xfrm>
            <a:off x="4548188" y="6757988"/>
            <a:ext cx="41179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ctr" defTabSz="1160463">
              <a:lnSpc>
                <a:spcPct val="100000"/>
              </a:lnSpc>
              <a:defRPr sz="1100">
                <a:cs typeface="+mn-cs"/>
              </a:defRPr>
            </a:lvl1pPr>
          </a:lstStyle>
          <a:p>
            <a:pPr>
              <a:defRPr/>
            </a:pPr>
            <a:r>
              <a:rPr lang="de-DE"/>
              <a:t>Ratgeber Anzahlungen</a:t>
            </a:r>
          </a:p>
        </p:txBody>
      </p:sp>
      <p:sp>
        <p:nvSpPr>
          <p:cNvPr id="380940" name="Rectangle 12"/>
          <p:cNvSpPr>
            <a:spLocks noGrp="1" noChangeArrowheads="1"/>
          </p:cNvSpPr>
          <p:nvPr>
            <p:ph type="sldNum" sz="quarter" idx="4"/>
          </p:nvPr>
        </p:nvSpPr>
        <p:spPr bwMode="auto">
          <a:xfrm>
            <a:off x="11942763" y="6745288"/>
            <a:ext cx="731837"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r" defTabSz="1160463">
              <a:lnSpc>
                <a:spcPct val="100000"/>
              </a:lnSpc>
              <a:defRPr sz="1100">
                <a:cs typeface="+mn-cs"/>
              </a:defRPr>
            </a:lvl1pPr>
          </a:lstStyle>
          <a:p>
            <a:pPr>
              <a:defRPr/>
            </a:pPr>
            <a:fld id="{2B32C0D6-8981-46E9-BE56-C5CED02491A2}" type="slidenum">
              <a:rPr lang="de-DE"/>
              <a:pPr>
                <a:defRPr/>
              </a:pPr>
              <a:t>‹Nr.›</a:t>
            </a:fld>
            <a:endParaRPr lang="de-DE"/>
          </a:p>
        </p:txBody>
      </p:sp>
      <p:sp>
        <p:nvSpPr>
          <p:cNvPr id="380942" name="Text Box 14"/>
          <p:cNvSpPr txBox="1">
            <a:spLocks noChangeArrowheads="1"/>
          </p:cNvSpPr>
          <p:nvPr/>
        </p:nvSpPr>
        <p:spPr bwMode="auto">
          <a:xfrm>
            <a:off x="581025" y="7004050"/>
            <a:ext cx="2640013"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defRPr/>
            </a:pPr>
            <a:r>
              <a:rPr lang="de-DE" sz="1000">
                <a:latin typeface="Verdana" pitchFamily="34" charset="0"/>
                <a:cs typeface="+mn-cs"/>
              </a:rPr>
              <a:t>©DATEV eG; alle Rechte vorbehalten</a:t>
            </a:r>
          </a:p>
          <a:p>
            <a:pPr algn="ctr">
              <a:lnSpc>
                <a:spcPct val="90000"/>
              </a:lnSpc>
              <a:defRPr/>
            </a:pPr>
            <a:endParaRPr lang="de-DE" sz="700">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961"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Lst>
  <p:timing>
    <p:tnLst>
      <p:par>
        <p:cTn id="1" dur="indefinite" restart="never" nodeType="tmRoot"/>
      </p:par>
    </p:tnLst>
  </p:timing>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61938" indent="-261938"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3075" indent="-209550"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701675" indent="-227013"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3988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69925" y="1570038"/>
            <a:ext cx="11852275" cy="5164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2051" name="Rectangle 7"/>
          <p:cNvSpPr>
            <a:spLocks noGrp="1" noChangeArrowheads="1"/>
          </p:cNvSpPr>
          <p:nvPr>
            <p:ph type="title"/>
          </p:nvPr>
        </p:nvSpPr>
        <p:spPr bwMode="auto">
          <a:xfrm>
            <a:off x="666750" y="255588"/>
            <a:ext cx="10034588" cy="920750"/>
          </a:xfrm>
          <a:prstGeom prst="rect">
            <a:avLst/>
          </a:prstGeom>
          <a:noFill/>
          <a:ln w="9525">
            <a:noFill/>
            <a:miter lim="800000"/>
            <a:headEnd/>
            <a:tailEnd/>
          </a:ln>
          <a:effectLst/>
        </p:spPr>
        <p:txBody>
          <a:bodyPr vert="horz" wrap="square" lIns="0" tIns="0" rIns="117837" bIns="0" numCol="1" anchor="ctr" anchorCtr="0" compatLnSpc="1">
            <a:prstTxWarp prst="textNoShape">
              <a:avLst/>
            </a:prstTxWarp>
          </a:bodyPr>
          <a:lstStyle/>
          <a:p>
            <a:pPr lvl="0"/>
            <a:r>
              <a:rPr lang="de-DE" smtClean="0"/>
              <a:t>Titelmasterformat durch Klicken bearbeiten</a:t>
            </a:r>
          </a:p>
        </p:txBody>
      </p:sp>
      <p:sp>
        <p:nvSpPr>
          <p:cNvPr id="2052" name="Line 8"/>
          <p:cNvSpPr>
            <a:spLocks noChangeShapeType="1"/>
          </p:cNvSpPr>
          <p:nvPr/>
        </p:nvSpPr>
        <p:spPr bwMode="auto">
          <a:xfrm>
            <a:off x="481013" y="352425"/>
            <a:ext cx="0" cy="725488"/>
          </a:xfrm>
          <a:prstGeom prst="line">
            <a:avLst/>
          </a:prstGeom>
          <a:noFill/>
          <a:ln w="19050">
            <a:solidFill>
              <a:schemeClr val="folHlink"/>
            </a:solidFill>
            <a:round/>
            <a:headEnd/>
            <a:tailEnd/>
          </a:ln>
          <a:effectLst/>
        </p:spPr>
        <p:txBody>
          <a:bodyPr/>
          <a:lstStyle/>
          <a:p>
            <a:endParaRPr lang="de-DE"/>
          </a:p>
        </p:txBody>
      </p:sp>
      <p:pic>
        <p:nvPicPr>
          <p:cNvPr id="2053" name="Picture 9" descr="DATEV-Logo"/>
          <p:cNvPicPr>
            <a:picLocks noChangeAspect="1" noChangeArrowheads="1"/>
          </p:cNvPicPr>
          <p:nvPr/>
        </p:nvPicPr>
        <p:blipFill>
          <a:blip r:embed="rId13" cstate="print"/>
          <a:srcRect/>
          <a:stretch>
            <a:fillRect/>
          </a:stretch>
        </p:blipFill>
        <p:spPr bwMode="auto">
          <a:xfrm>
            <a:off x="11779250" y="319088"/>
            <a:ext cx="781050" cy="777875"/>
          </a:xfrm>
          <a:prstGeom prst="rect">
            <a:avLst/>
          </a:prstGeom>
          <a:noFill/>
          <a:ln w="9525">
            <a:noFill/>
            <a:miter lim="800000"/>
            <a:headEnd/>
            <a:tailEnd/>
          </a:ln>
        </p:spPr>
      </p:pic>
      <p:sp>
        <p:nvSpPr>
          <p:cNvPr id="380938" name="Rectangle 10"/>
          <p:cNvSpPr>
            <a:spLocks noGrp="1" noChangeArrowheads="1"/>
          </p:cNvSpPr>
          <p:nvPr>
            <p:ph type="dt" sz="half" idx="2"/>
          </p:nvPr>
        </p:nvSpPr>
        <p:spPr bwMode="auto">
          <a:xfrm>
            <a:off x="581025" y="6770688"/>
            <a:ext cx="3035300" cy="261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l" defTabSz="1160463">
              <a:lnSpc>
                <a:spcPct val="100000"/>
              </a:lnSpc>
              <a:defRPr sz="1100">
                <a:solidFill>
                  <a:srgbClr val="000000"/>
                </a:solidFill>
                <a:cs typeface="+mn-cs"/>
              </a:defRPr>
            </a:lvl1pPr>
          </a:lstStyle>
          <a:p>
            <a:pPr>
              <a:defRPr/>
            </a:pPr>
            <a:fld id="{28569739-83BF-44B1-8AAE-4C3F91A2F816}" type="datetime1">
              <a:rPr lang="de-DE"/>
              <a:pPr>
                <a:defRPr/>
              </a:pPr>
              <a:t>02.12.2014</a:t>
            </a:fld>
            <a:endParaRPr lang="de-DE"/>
          </a:p>
        </p:txBody>
      </p:sp>
      <p:sp>
        <p:nvSpPr>
          <p:cNvPr id="380939" name="Rectangle 11"/>
          <p:cNvSpPr>
            <a:spLocks noGrp="1" noChangeArrowheads="1"/>
          </p:cNvSpPr>
          <p:nvPr>
            <p:ph type="ftr" sz="quarter" idx="3"/>
          </p:nvPr>
        </p:nvSpPr>
        <p:spPr bwMode="auto">
          <a:xfrm>
            <a:off x="4548188" y="6757988"/>
            <a:ext cx="41179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ctr" defTabSz="1160463">
              <a:lnSpc>
                <a:spcPct val="100000"/>
              </a:lnSpc>
              <a:defRPr sz="1100">
                <a:solidFill>
                  <a:srgbClr val="000000"/>
                </a:solidFill>
                <a:cs typeface="+mn-cs"/>
              </a:defRPr>
            </a:lvl1pPr>
          </a:lstStyle>
          <a:p>
            <a:pPr>
              <a:defRPr/>
            </a:pPr>
            <a:r>
              <a:rPr lang="de-DE"/>
              <a:t>Ratgeber Anzahlungen</a:t>
            </a:r>
          </a:p>
        </p:txBody>
      </p:sp>
      <p:sp>
        <p:nvSpPr>
          <p:cNvPr id="380940" name="Rectangle 12"/>
          <p:cNvSpPr>
            <a:spLocks noGrp="1" noChangeArrowheads="1"/>
          </p:cNvSpPr>
          <p:nvPr>
            <p:ph type="sldNum" sz="quarter" idx="4"/>
          </p:nvPr>
        </p:nvSpPr>
        <p:spPr bwMode="auto">
          <a:xfrm>
            <a:off x="11942763" y="6745288"/>
            <a:ext cx="731837"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r" defTabSz="1160463">
              <a:lnSpc>
                <a:spcPct val="100000"/>
              </a:lnSpc>
              <a:defRPr sz="1100">
                <a:solidFill>
                  <a:srgbClr val="000000"/>
                </a:solidFill>
                <a:cs typeface="+mn-cs"/>
              </a:defRPr>
            </a:lvl1pPr>
          </a:lstStyle>
          <a:p>
            <a:pPr>
              <a:defRPr/>
            </a:pPr>
            <a:fld id="{A1681F44-9A67-4B38-B1E4-8307077A59F8}" type="slidenum">
              <a:rPr lang="de-DE"/>
              <a:pPr>
                <a:defRPr/>
              </a:pPr>
              <a:t>‹Nr.›</a:t>
            </a:fld>
            <a:endParaRPr lang="de-DE"/>
          </a:p>
        </p:txBody>
      </p:sp>
      <p:sp>
        <p:nvSpPr>
          <p:cNvPr id="380942" name="Text Box 14"/>
          <p:cNvSpPr txBox="1">
            <a:spLocks noChangeArrowheads="1"/>
          </p:cNvSpPr>
          <p:nvPr/>
        </p:nvSpPr>
        <p:spPr bwMode="auto">
          <a:xfrm>
            <a:off x="581025" y="7004050"/>
            <a:ext cx="2640013"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defRPr/>
            </a:pPr>
            <a:r>
              <a:rPr lang="de-DE" sz="1000" smtClean="0">
                <a:solidFill>
                  <a:srgbClr val="000000"/>
                </a:solidFill>
                <a:latin typeface="Verdana" pitchFamily="34" charset="0"/>
                <a:cs typeface="+mn-cs"/>
              </a:rPr>
              <a:t>©DATEV eG; alle Rechte vorbehalten</a:t>
            </a:r>
          </a:p>
          <a:p>
            <a:pPr algn="ctr">
              <a:lnSpc>
                <a:spcPct val="90000"/>
              </a:lnSpc>
              <a:defRPr/>
            </a:pPr>
            <a:endParaRPr lang="de-DE" sz="700" smtClean="0">
              <a:solidFill>
                <a:srgbClr val="000000"/>
              </a:solidFill>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96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1938" indent="-261938"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3075" indent="-209550"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701675" indent="-227013"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3988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617538" y="1441450"/>
            <a:ext cx="11852275" cy="516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3075" name="Rectangle 7"/>
          <p:cNvSpPr>
            <a:spLocks noGrp="1" noChangeArrowheads="1"/>
          </p:cNvSpPr>
          <p:nvPr>
            <p:ph type="title"/>
          </p:nvPr>
        </p:nvSpPr>
        <p:spPr bwMode="auto">
          <a:xfrm>
            <a:off x="666750" y="255588"/>
            <a:ext cx="10034588" cy="920750"/>
          </a:xfrm>
          <a:prstGeom prst="rect">
            <a:avLst/>
          </a:prstGeom>
          <a:noFill/>
          <a:ln w="9525">
            <a:noFill/>
            <a:miter lim="800000"/>
            <a:headEnd/>
            <a:tailEnd/>
          </a:ln>
          <a:effectLst/>
        </p:spPr>
        <p:txBody>
          <a:bodyPr vert="horz" wrap="square" lIns="0" tIns="0" rIns="117837" bIns="0" numCol="1" anchor="ctr" anchorCtr="0" compatLnSpc="1">
            <a:prstTxWarp prst="textNoShape">
              <a:avLst/>
            </a:prstTxWarp>
          </a:bodyPr>
          <a:lstStyle/>
          <a:p>
            <a:pPr lvl="0"/>
            <a:r>
              <a:rPr lang="de-DE" smtClean="0"/>
              <a:t>Titelmasterformat durch Klicken bearbeiten</a:t>
            </a:r>
          </a:p>
        </p:txBody>
      </p:sp>
      <p:sp>
        <p:nvSpPr>
          <p:cNvPr id="3076" name="Line 8"/>
          <p:cNvSpPr>
            <a:spLocks noChangeShapeType="1"/>
          </p:cNvSpPr>
          <p:nvPr/>
        </p:nvSpPr>
        <p:spPr bwMode="auto">
          <a:xfrm>
            <a:off x="481013" y="352425"/>
            <a:ext cx="0" cy="725488"/>
          </a:xfrm>
          <a:prstGeom prst="line">
            <a:avLst/>
          </a:prstGeom>
          <a:noFill/>
          <a:ln w="19050">
            <a:solidFill>
              <a:schemeClr val="folHlink"/>
            </a:solidFill>
            <a:round/>
            <a:headEnd/>
            <a:tailEnd/>
          </a:ln>
          <a:effectLst/>
        </p:spPr>
        <p:txBody>
          <a:bodyPr/>
          <a:lstStyle/>
          <a:p>
            <a:endParaRPr lang="de-DE"/>
          </a:p>
        </p:txBody>
      </p:sp>
      <p:pic>
        <p:nvPicPr>
          <p:cNvPr id="3077" name="Picture 9" descr="DATEV-Logo"/>
          <p:cNvPicPr>
            <a:picLocks noChangeAspect="1" noChangeArrowheads="1"/>
          </p:cNvPicPr>
          <p:nvPr/>
        </p:nvPicPr>
        <p:blipFill>
          <a:blip r:embed="rId15" cstate="print"/>
          <a:srcRect/>
          <a:stretch>
            <a:fillRect/>
          </a:stretch>
        </p:blipFill>
        <p:spPr bwMode="auto">
          <a:xfrm>
            <a:off x="11779250" y="319088"/>
            <a:ext cx="781050" cy="777875"/>
          </a:xfrm>
          <a:prstGeom prst="rect">
            <a:avLst/>
          </a:prstGeom>
          <a:noFill/>
          <a:ln w="9525">
            <a:noFill/>
            <a:miter lim="800000"/>
            <a:headEnd/>
            <a:tailEnd/>
          </a:ln>
        </p:spPr>
      </p:pic>
      <p:sp>
        <p:nvSpPr>
          <p:cNvPr id="380938" name="Rectangle 10"/>
          <p:cNvSpPr>
            <a:spLocks noGrp="1" noChangeArrowheads="1"/>
          </p:cNvSpPr>
          <p:nvPr>
            <p:ph type="dt" sz="half" idx="2"/>
          </p:nvPr>
        </p:nvSpPr>
        <p:spPr bwMode="auto">
          <a:xfrm>
            <a:off x="581025" y="6770688"/>
            <a:ext cx="3035300" cy="261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l" defTabSz="1160463">
              <a:lnSpc>
                <a:spcPct val="100000"/>
              </a:lnSpc>
              <a:defRPr sz="1100">
                <a:solidFill>
                  <a:srgbClr val="000000"/>
                </a:solidFill>
                <a:cs typeface="+mn-cs"/>
              </a:defRPr>
            </a:lvl1pPr>
          </a:lstStyle>
          <a:p>
            <a:pPr>
              <a:defRPr/>
            </a:pPr>
            <a:fld id="{A65444C3-1885-4367-B2CC-495A418E5E6B}" type="datetime1">
              <a:rPr lang="de-DE"/>
              <a:pPr>
                <a:defRPr/>
              </a:pPr>
              <a:t>02.12.2014</a:t>
            </a:fld>
            <a:endParaRPr lang="de-DE"/>
          </a:p>
        </p:txBody>
      </p:sp>
      <p:sp>
        <p:nvSpPr>
          <p:cNvPr id="380939" name="Rectangle 11"/>
          <p:cNvSpPr>
            <a:spLocks noGrp="1" noChangeArrowheads="1"/>
          </p:cNvSpPr>
          <p:nvPr>
            <p:ph type="ftr" sz="quarter" idx="3"/>
          </p:nvPr>
        </p:nvSpPr>
        <p:spPr bwMode="auto">
          <a:xfrm>
            <a:off x="4548188" y="6757988"/>
            <a:ext cx="41179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ctr" defTabSz="1160463">
              <a:lnSpc>
                <a:spcPct val="100000"/>
              </a:lnSpc>
              <a:defRPr sz="1100">
                <a:solidFill>
                  <a:srgbClr val="000000"/>
                </a:solidFill>
                <a:cs typeface="+mn-cs"/>
              </a:defRPr>
            </a:lvl1pPr>
          </a:lstStyle>
          <a:p>
            <a:pPr>
              <a:defRPr/>
            </a:pPr>
            <a:r>
              <a:rPr lang="de-DE"/>
              <a:t>Ratgeber Anzahlungen</a:t>
            </a:r>
          </a:p>
        </p:txBody>
      </p:sp>
      <p:sp>
        <p:nvSpPr>
          <p:cNvPr id="380940" name="Rectangle 12"/>
          <p:cNvSpPr>
            <a:spLocks noGrp="1" noChangeArrowheads="1"/>
          </p:cNvSpPr>
          <p:nvPr>
            <p:ph type="sldNum" sz="quarter" idx="4"/>
          </p:nvPr>
        </p:nvSpPr>
        <p:spPr bwMode="auto">
          <a:xfrm>
            <a:off x="11942763" y="6745288"/>
            <a:ext cx="731837"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r" defTabSz="1160463">
              <a:lnSpc>
                <a:spcPct val="100000"/>
              </a:lnSpc>
              <a:defRPr sz="1100">
                <a:solidFill>
                  <a:srgbClr val="000000"/>
                </a:solidFill>
                <a:cs typeface="+mn-cs"/>
              </a:defRPr>
            </a:lvl1pPr>
          </a:lstStyle>
          <a:p>
            <a:pPr>
              <a:defRPr/>
            </a:pPr>
            <a:fld id="{522F75B3-45FB-452E-9A1B-2C9245245E83}" type="slidenum">
              <a:rPr lang="de-DE"/>
              <a:pPr>
                <a:defRPr/>
              </a:pPr>
              <a:t>‹Nr.›</a:t>
            </a:fld>
            <a:endParaRPr lang="de-DE"/>
          </a:p>
        </p:txBody>
      </p:sp>
      <p:sp>
        <p:nvSpPr>
          <p:cNvPr id="380942" name="Text Box 14"/>
          <p:cNvSpPr txBox="1">
            <a:spLocks noChangeArrowheads="1"/>
          </p:cNvSpPr>
          <p:nvPr/>
        </p:nvSpPr>
        <p:spPr bwMode="auto">
          <a:xfrm>
            <a:off x="581025" y="7004050"/>
            <a:ext cx="2640013"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defRPr/>
            </a:pPr>
            <a:r>
              <a:rPr lang="de-DE" sz="1000">
                <a:solidFill>
                  <a:srgbClr val="000000"/>
                </a:solidFill>
                <a:latin typeface="Verdana" pitchFamily="34" charset="0"/>
                <a:cs typeface="+mn-cs"/>
              </a:rPr>
              <a:t>©DATEV eG; alle Rechte vorbehalten</a:t>
            </a:r>
          </a:p>
          <a:p>
            <a:pPr algn="ctr">
              <a:lnSpc>
                <a:spcPct val="90000"/>
              </a:lnSpc>
              <a:defRPr/>
            </a:pPr>
            <a:endParaRPr lang="de-DE" sz="700">
              <a:solidFill>
                <a:srgbClr val="000000"/>
              </a:solidFill>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963"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4" r:id="rId13"/>
  </p:sldLayoutIdLst>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61938" indent="-261938"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3075" indent="-209550"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701675" indent="-227013"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3988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617538" y="1441450"/>
            <a:ext cx="11852275" cy="516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4099" name="Rectangle 7"/>
          <p:cNvSpPr>
            <a:spLocks noGrp="1" noChangeArrowheads="1"/>
          </p:cNvSpPr>
          <p:nvPr>
            <p:ph type="title"/>
          </p:nvPr>
        </p:nvSpPr>
        <p:spPr bwMode="auto">
          <a:xfrm>
            <a:off x="666750" y="255588"/>
            <a:ext cx="10034588" cy="920750"/>
          </a:xfrm>
          <a:prstGeom prst="rect">
            <a:avLst/>
          </a:prstGeom>
          <a:noFill/>
          <a:ln w="9525">
            <a:noFill/>
            <a:miter lim="800000"/>
            <a:headEnd/>
            <a:tailEnd/>
          </a:ln>
          <a:effectLst/>
        </p:spPr>
        <p:txBody>
          <a:bodyPr vert="horz" wrap="square" lIns="0" tIns="0" rIns="117837" bIns="0" numCol="1" anchor="ctr" anchorCtr="0" compatLnSpc="1">
            <a:prstTxWarp prst="textNoShape">
              <a:avLst/>
            </a:prstTxWarp>
          </a:bodyPr>
          <a:lstStyle/>
          <a:p>
            <a:pPr lvl="0"/>
            <a:r>
              <a:rPr lang="de-DE" smtClean="0"/>
              <a:t>Titelmasterformat durch Klicken bearbeiten</a:t>
            </a:r>
          </a:p>
        </p:txBody>
      </p:sp>
      <p:sp>
        <p:nvSpPr>
          <p:cNvPr id="4100" name="Line 8"/>
          <p:cNvSpPr>
            <a:spLocks noChangeShapeType="1"/>
          </p:cNvSpPr>
          <p:nvPr/>
        </p:nvSpPr>
        <p:spPr bwMode="auto">
          <a:xfrm>
            <a:off x="481013" y="352425"/>
            <a:ext cx="0" cy="725488"/>
          </a:xfrm>
          <a:prstGeom prst="line">
            <a:avLst/>
          </a:prstGeom>
          <a:noFill/>
          <a:ln w="19050">
            <a:solidFill>
              <a:schemeClr val="folHlink"/>
            </a:solidFill>
            <a:round/>
            <a:headEnd/>
            <a:tailEnd/>
          </a:ln>
          <a:effectLst/>
        </p:spPr>
        <p:txBody>
          <a:bodyPr/>
          <a:lstStyle/>
          <a:p>
            <a:endParaRPr lang="de-DE"/>
          </a:p>
        </p:txBody>
      </p:sp>
      <p:pic>
        <p:nvPicPr>
          <p:cNvPr id="4101" name="Picture 9" descr="DATEV-Logo"/>
          <p:cNvPicPr>
            <a:picLocks noChangeAspect="1" noChangeArrowheads="1"/>
          </p:cNvPicPr>
          <p:nvPr/>
        </p:nvPicPr>
        <p:blipFill>
          <a:blip r:embed="rId15" cstate="print"/>
          <a:srcRect/>
          <a:stretch>
            <a:fillRect/>
          </a:stretch>
        </p:blipFill>
        <p:spPr bwMode="auto">
          <a:xfrm>
            <a:off x="11779250" y="319088"/>
            <a:ext cx="781050" cy="777875"/>
          </a:xfrm>
          <a:prstGeom prst="rect">
            <a:avLst/>
          </a:prstGeom>
          <a:noFill/>
          <a:ln w="9525">
            <a:noFill/>
            <a:miter lim="800000"/>
            <a:headEnd/>
            <a:tailEnd/>
          </a:ln>
        </p:spPr>
      </p:pic>
      <p:sp>
        <p:nvSpPr>
          <p:cNvPr id="380938" name="Rectangle 10"/>
          <p:cNvSpPr>
            <a:spLocks noGrp="1" noChangeArrowheads="1"/>
          </p:cNvSpPr>
          <p:nvPr>
            <p:ph type="dt" sz="half" idx="2"/>
          </p:nvPr>
        </p:nvSpPr>
        <p:spPr bwMode="auto">
          <a:xfrm>
            <a:off x="581025" y="6770688"/>
            <a:ext cx="3035300" cy="261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l" defTabSz="1160463">
              <a:lnSpc>
                <a:spcPct val="100000"/>
              </a:lnSpc>
              <a:defRPr sz="1100">
                <a:solidFill>
                  <a:srgbClr val="000000"/>
                </a:solidFill>
                <a:cs typeface="+mn-cs"/>
              </a:defRPr>
            </a:lvl1pPr>
          </a:lstStyle>
          <a:p>
            <a:pPr>
              <a:defRPr/>
            </a:pPr>
            <a:fld id="{D7361AA3-221C-49D6-933F-958F022C3151}" type="datetime1">
              <a:rPr lang="de-DE"/>
              <a:pPr>
                <a:defRPr/>
              </a:pPr>
              <a:t>02.12.2014</a:t>
            </a:fld>
            <a:endParaRPr lang="de-DE"/>
          </a:p>
        </p:txBody>
      </p:sp>
      <p:sp>
        <p:nvSpPr>
          <p:cNvPr id="380939" name="Rectangle 11"/>
          <p:cNvSpPr>
            <a:spLocks noGrp="1" noChangeArrowheads="1"/>
          </p:cNvSpPr>
          <p:nvPr>
            <p:ph type="ftr" sz="quarter" idx="3"/>
          </p:nvPr>
        </p:nvSpPr>
        <p:spPr bwMode="auto">
          <a:xfrm>
            <a:off x="4548188" y="6757988"/>
            <a:ext cx="41179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ctr" defTabSz="1160463">
              <a:lnSpc>
                <a:spcPct val="100000"/>
              </a:lnSpc>
              <a:defRPr sz="1100">
                <a:solidFill>
                  <a:srgbClr val="000000"/>
                </a:solidFill>
                <a:cs typeface="+mn-cs"/>
              </a:defRPr>
            </a:lvl1pPr>
          </a:lstStyle>
          <a:p>
            <a:pPr>
              <a:defRPr/>
            </a:pPr>
            <a:r>
              <a:rPr lang="de-DE"/>
              <a:t>Ratgeber Anzahlungen</a:t>
            </a:r>
          </a:p>
        </p:txBody>
      </p:sp>
      <p:sp>
        <p:nvSpPr>
          <p:cNvPr id="380940" name="Rectangle 12"/>
          <p:cNvSpPr>
            <a:spLocks noGrp="1" noChangeArrowheads="1"/>
          </p:cNvSpPr>
          <p:nvPr>
            <p:ph type="sldNum" sz="quarter" idx="4"/>
          </p:nvPr>
        </p:nvSpPr>
        <p:spPr bwMode="auto">
          <a:xfrm>
            <a:off x="11942763" y="6745288"/>
            <a:ext cx="731837"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r" defTabSz="1160463">
              <a:lnSpc>
                <a:spcPct val="100000"/>
              </a:lnSpc>
              <a:defRPr sz="1100">
                <a:solidFill>
                  <a:srgbClr val="000000"/>
                </a:solidFill>
                <a:cs typeface="+mn-cs"/>
              </a:defRPr>
            </a:lvl1pPr>
          </a:lstStyle>
          <a:p>
            <a:pPr>
              <a:defRPr/>
            </a:pPr>
            <a:fld id="{C60750C4-AB06-4367-A69C-CD07129616EA}" type="slidenum">
              <a:rPr lang="de-DE"/>
              <a:pPr>
                <a:defRPr/>
              </a:pPr>
              <a:t>‹Nr.›</a:t>
            </a:fld>
            <a:endParaRPr lang="de-DE"/>
          </a:p>
        </p:txBody>
      </p:sp>
      <p:sp>
        <p:nvSpPr>
          <p:cNvPr id="380942" name="Text Box 14"/>
          <p:cNvSpPr txBox="1">
            <a:spLocks noChangeArrowheads="1"/>
          </p:cNvSpPr>
          <p:nvPr/>
        </p:nvSpPr>
        <p:spPr bwMode="auto">
          <a:xfrm>
            <a:off x="581025" y="7004050"/>
            <a:ext cx="2640013"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defRPr/>
            </a:pPr>
            <a:r>
              <a:rPr lang="de-DE" sz="1000">
                <a:solidFill>
                  <a:srgbClr val="000000"/>
                </a:solidFill>
                <a:latin typeface="Verdana" pitchFamily="34" charset="0"/>
                <a:cs typeface="+mn-cs"/>
              </a:rPr>
              <a:t>©DATEV eG; alle Rechte vorbehalten</a:t>
            </a:r>
          </a:p>
          <a:p>
            <a:pPr algn="ctr">
              <a:lnSpc>
                <a:spcPct val="90000"/>
              </a:lnSpc>
              <a:defRPr/>
            </a:pPr>
            <a:endParaRPr lang="de-DE" sz="700">
              <a:solidFill>
                <a:srgbClr val="000000"/>
              </a:solidFill>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96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Lst>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61938" indent="-261938"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3075" indent="-209550"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701675" indent="-227013"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3988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617538" y="1441450"/>
            <a:ext cx="11852275" cy="516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5123" name="Rectangle 7"/>
          <p:cNvSpPr>
            <a:spLocks noGrp="1" noChangeArrowheads="1"/>
          </p:cNvSpPr>
          <p:nvPr>
            <p:ph type="title"/>
          </p:nvPr>
        </p:nvSpPr>
        <p:spPr bwMode="auto">
          <a:xfrm>
            <a:off x="666750" y="255588"/>
            <a:ext cx="10034588" cy="920750"/>
          </a:xfrm>
          <a:prstGeom prst="rect">
            <a:avLst/>
          </a:prstGeom>
          <a:noFill/>
          <a:ln w="9525">
            <a:noFill/>
            <a:miter lim="800000"/>
            <a:headEnd/>
            <a:tailEnd/>
          </a:ln>
          <a:effectLst/>
        </p:spPr>
        <p:txBody>
          <a:bodyPr vert="horz" wrap="square" lIns="0" tIns="0" rIns="117837" bIns="0" numCol="1" anchor="ctr" anchorCtr="0" compatLnSpc="1">
            <a:prstTxWarp prst="textNoShape">
              <a:avLst/>
            </a:prstTxWarp>
          </a:bodyPr>
          <a:lstStyle/>
          <a:p>
            <a:pPr lvl="0"/>
            <a:r>
              <a:rPr lang="de-DE" smtClean="0"/>
              <a:t>Titelmasterformat durch Klicken bearbeiten</a:t>
            </a:r>
          </a:p>
        </p:txBody>
      </p:sp>
      <p:sp>
        <p:nvSpPr>
          <p:cNvPr id="5124" name="Line 8"/>
          <p:cNvSpPr>
            <a:spLocks noChangeShapeType="1"/>
          </p:cNvSpPr>
          <p:nvPr/>
        </p:nvSpPr>
        <p:spPr bwMode="auto">
          <a:xfrm>
            <a:off x="481013" y="352425"/>
            <a:ext cx="0" cy="725488"/>
          </a:xfrm>
          <a:prstGeom prst="line">
            <a:avLst/>
          </a:prstGeom>
          <a:noFill/>
          <a:ln w="19050">
            <a:solidFill>
              <a:schemeClr val="folHlink"/>
            </a:solidFill>
            <a:round/>
            <a:headEnd/>
            <a:tailEnd/>
          </a:ln>
          <a:effectLst/>
        </p:spPr>
        <p:txBody>
          <a:bodyPr/>
          <a:lstStyle/>
          <a:p>
            <a:endParaRPr lang="de-DE"/>
          </a:p>
        </p:txBody>
      </p:sp>
      <p:pic>
        <p:nvPicPr>
          <p:cNvPr id="5125" name="Picture 9" descr="DATEV-Logo"/>
          <p:cNvPicPr>
            <a:picLocks noChangeAspect="1" noChangeArrowheads="1"/>
          </p:cNvPicPr>
          <p:nvPr/>
        </p:nvPicPr>
        <p:blipFill>
          <a:blip r:embed="rId15" cstate="print"/>
          <a:srcRect/>
          <a:stretch>
            <a:fillRect/>
          </a:stretch>
        </p:blipFill>
        <p:spPr bwMode="auto">
          <a:xfrm>
            <a:off x="11779250" y="319088"/>
            <a:ext cx="781050" cy="777875"/>
          </a:xfrm>
          <a:prstGeom prst="rect">
            <a:avLst/>
          </a:prstGeom>
          <a:noFill/>
          <a:ln w="9525">
            <a:noFill/>
            <a:miter lim="800000"/>
            <a:headEnd/>
            <a:tailEnd/>
          </a:ln>
        </p:spPr>
      </p:pic>
      <p:sp>
        <p:nvSpPr>
          <p:cNvPr id="380938" name="Rectangle 10"/>
          <p:cNvSpPr>
            <a:spLocks noGrp="1" noChangeArrowheads="1"/>
          </p:cNvSpPr>
          <p:nvPr>
            <p:ph type="dt" sz="half" idx="2"/>
          </p:nvPr>
        </p:nvSpPr>
        <p:spPr bwMode="auto">
          <a:xfrm>
            <a:off x="581025" y="6770688"/>
            <a:ext cx="3035300" cy="261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l" defTabSz="1160463">
              <a:lnSpc>
                <a:spcPct val="100000"/>
              </a:lnSpc>
              <a:defRPr sz="1100">
                <a:solidFill>
                  <a:srgbClr val="000000"/>
                </a:solidFill>
                <a:cs typeface="+mn-cs"/>
              </a:defRPr>
            </a:lvl1pPr>
          </a:lstStyle>
          <a:p>
            <a:pPr>
              <a:defRPr/>
            </a:pPr>
            <a:fld id="{9640D227-D15E-4E78-9B59-6FB8E9B2550A}" type="datetime1">
              <a:rPr lang="de-DE"/>
              <a:pPr>
                <a:defRPr/>
              </a:pPr>
              <a:t>02.12.2014</a:t>
            </a:fld>
            <a:endParaRPr lang="de-DE"/>
          </a:p>
        </p:txBody>
      </p:sp>
      <p:sp>
        <p:nvSpPr>
          <p:cNvPr id="380939" name="Rectangle 11"/>
          <p:cNvSpPr>
            <a:spLocks noGrp="1" noChangeArrowheads="1"/>
          </p:cNvSpPr>
          <p:nvPr>
            <p:ph type="ftr" sz="quarter" idx="3"/>
          </p:nvPr>
        </p:nvSpPr>
        <p:spPr bwMode="auto">
          <a:xfrm>
            <a:off x="4548188" y="6757988"/>
            <a:ext cx="41179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ctr" defTabSz="1160463">
              <a:lnSpc>
                <a:spcPct val="100000"/>
              </a:lnSpc>
              <a:defRPr sz="1100">
                <a:solidFill>
                  <a:srgbClr val="000000"/>
                </a:solidFill>
                <a:cs typeface="+mn-cs"/>
              </a:defRPr>
            </a:lvl1pPr>
          </a:lstStyle>
          <a:p>
            <a:pPr>
              <a:defRPr/>
            </a:pPr>
            <a:r>
              <a:rPr lang="de-DE"/>
              <a:t>Ratgeber Anzahlungen</a:t>
            </a:r>
          </a:p>
        </p:txBody>
      </p:sp>
      <p:sp>
        <p:nvSpPr>
          <p:cNvPr id="380940" name="Rectangle 12"/>
          <p:cNvSpPr>
            <a:spLocks noGrp="1" noChangeArrowheads="1"/>
          </p:cNvSpPr>
          <p:nvPr>
            <p:ph type="sldNum" sz="quarter" idx="4"/>
          </p:nvPr>
        </p:nvSpPr>
        <p:spPr bwMode="auto">
          <a:xfrm>
            <a:off x="11942763" y="6745288"/>
            <a:ext cx="731837"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r" defTabSz="1160463">
              <a:lnSpc>
                <a:spcPct val="100000"/>
              </a:lnSpc>
              <a:defRPr sz="1100">
                <a:solidFill>
                  <a:srgbClr val="000000"/>
                </a:solidFill>
                <a:cs typeface="+mn-cs"/>
              </a:defRPr>
            </a:lvl1pPr>
          </a:lstStyle>
          <a:p>
            <a:pPr>
              <a:defRPr/>
            </a:pPr>
            <a:fld id="{9BEC7E10-9C6B-4C19-8941-423376891EB7}" type="slidenum">
              <a:rPr lang="de-DE"/>
              <a:pPr>
                <a:defRPr/>
              </a:pPr>
              <a:t>‹Nr.›</a:t>
            </a:fld>
            <a:endParaRPr lang="de-DE"/>
          </a:p>
        </p:txBody>
      </p:sp>
      <p:sp>
        <p:nvSpPr>
          <p:cNvPr id="380942" name="Text Box 14"/>
          <p:cNvSpPr txBox="1">
            <a:spLocks noChangeArrowheads="1"/>
          </p:cNvSpPr>
          <p:nvPr/>
        </p:nvSpPr>
        <p:spPr bwMode="auto">
          <a:xfrm>
            <a:off x="581025" y="7004050"/>
            <a:ext cx="2640013"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defRPr/>
            </a:pPr>
            <a:r>
              <a:rPr lang="de-DE" sz="1000">
                <a:solidFill>
                  <a:srgbClr val="000000"/>
                </a:solidFill>
                <a:latin typeface="Verdana" pitchFamily="34" charset="0"/>
                <a:cs typeface="+mn-cs"/>
              </a:rPr>
              <a:t>©DATEV eG; alle Rechte vorbehalten</a:t>
            </a:r>
          </a:p>
          <a:p>
            <a:pPr algn="ctr">
              <a:lnSpc>
                <a:spcPct val="90000"/>
              </a:lnSpc>
              <a:defRPr/>
            </a:pPr>
            <a:endParaRPr lang="de-DE" sz="700">
              <a:solidFill>
                <a:srgbClr val="000000"/>
              </a:solidFill>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965"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 id="2147483938" r:id="rId13"/>
  </p:sldLayoutIdLst>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61938" indent="-261938"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3075" indent="-209550"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701675" indent="-227013"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3988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bwMode="auto">
          <a:xfrm>
            <a:off x="617538" y="1441450"/>
            <a:ext cx="11852275" cy="5164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6147" name="Rectangle 7"/>
          <p:cNvSpPr>
            <a:spLocks noGrp="1" noChangeArrowheads="1"/>
          </p:cNvSpPr>
          <p:nvPr>
            <p:ph type="title"/>
          </p:nvPr>
        </p:nvSpPr>
        <p:spPr bwMode="auto">
          <a:xfrm>
            <a:off x="666750" y="255588"/>
            <a:ext cx="10034588" cy="920750"/>
          </a:xfrm>
          <a:prstGeom prst="rect">
            <a:avLst/>
          </a:prstGeom>
          <a:noFill/>
          <a:ln w="9525">
            <a:noFill/>
            <a:miter lim="800000"/>
            <a:headEnd/>
            <a:tailEnd/>
          </a:ln>
          <a:effectLst/>
        </p:spPr>
        <p:txBody>
          <a:bodyPr vert="horz" wrap="square" lIns="0" tIns="0" rIns="117837" bIns="0" numCol="1" anchor="ctr" anchorCtr="0" compatLnSpc="1">
            <a:prstTxWarp prst="textNoShape">
              <a:avLst/>
            </a:prstTxWarp>
          </a:bodyPr>
          <a:lstStyle/>
          <a:p>
            <a:pPr lvl="0"/>
            <a:r>
              <a:rPr lang="de-DE" smtClean="0"/>
              <a:t>Titelmasterformat durch Klicken bearbeiten</a:t>
            </a:r>
          </a:p>
        </p:txBody>
      </p:sp>
      <p:sp>
        <p:nvSpPr>
          <p:cNvPr id="6148" name="Line 8"/>
          <p:cNvSpPr>
            <a:spLocks noChangeShapeType="1"/>
          </p:cNvSpPr>
          <p:nvPr/>
        </p:nvSpPr>
        <p:spPr bwMode="auto">
          <a:xfrm>
            <a:off x="481013" y="352425"/>
            <a:ext cx="0" cy="725488"/>
          </a:xfrm>
          <a:prstGeom prst="line">
            <a:avLst/>
          </a:prstGeom>
          <a:noFill/>
          <a:ln w="19050">
            <a:solidFill>
              <a:schemeClr val="folHlink"/>
            </a:solidFill>
            <a:round/>
            <a:headEnd/>
            <a:tailEnd/>
          </a:ln>
          <a:effectLst/>
        </p:spPr>
        <p:txBody>
          <a:bodyPr/>
          <a:lstStyle/>
          <a:p>
            <a:endParaRPr lang="de-DE"/>
          </a:p>
        </p:txBody>
      </p:sp>
      <p:pic>
        <p:nvPicPr>
          <p:cNvPr id="6149" name="Picture 9" descr="DATEV-Logo"/>
          <p:cNvPicPr>
            <a:picLocks noChangeAspect="1" noChangeArrowheads="1"/>
          </p:cNvPicPr>
          <p:nvPr/>
        </p:nvPicPr>
        <p:blipFill>
          <a:blip r:embed="rId15" cstate="print"/>
          <a:srcRect/>
          <a:stretch>
            <a:fillRect/>
          </a:stretch>
        </p:blipFill>
        <p:spPr bwMode="auto">
          <a:xfrm>
            <a:off x="11779250" y="319088"/>
            <a:ext cx="781050" cy="777875"/>
          </a:xfrm>
          <a:prstGeom prst="rect">
            <a:avLst/>
          </a:prstGeom>
          <a:noFill/>
          <a:ln w="9525">
            <a:noFill/>
            <a:miter lim="800000"/>
            <a:headEnd/>
            <a:tailEnd/>
          </a:ln>
        </p:spPr>
      </p:pic>
      <p:sp>
        <p:nvSpPr>
          <p:cNvPr id="380938" name="Rectangle 10"/>
          <p:cNvSpPr>
            <a:spLocks noGrp="1" noChangeArrowheads="1"/>
          </p:cNvSpPr>
          <p:nvPr>
            <p:ph type="dt" sz="half" idx="2"/>
          </p:nvPr>
        </p:nvSpPr>
        <p:spPr bwMode="auto">
          <a:xfrm>
            <a:off x="581025" y="6770688"/>
            <a:ext cx="3035300" cy="261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l" defTabSz="1160463">
              <a:lnSpc>
                <a:spcPct val="100000"/>
              </a:lnSpc>
              <a:defRPr sz="1100">
                <a:solidFill>
                  <a:srgbClr val="000000"/>
                </a:solidFill>
                <a:cs typeface="+mn-cs"/>
              </a:defRPr>
            </a:lvl1pPr>
          </a:lstStyle>
          <a:p>
            <a:pPr>
              <a:defRPr/>
            </a:pPr>
            <a:fld id="{CC56DDB8-0D72-496C-8277-43C9A30BFB0B}" type="datetime1">
              <a:rPr lang="de-DE"/>
              <a:pPr>
                <a:defRPr/>
              </a:pPr>
              <a:t>02.12.2014</a:t>
            </a:fld>
            <a:endParaRPr lang="de-DE"/>
          </a:p>
        </p:txBody>
      </p:sp>
      <p:sp>
        <p:nvSpPr>
          <p:cNvPr id="380939" name="Rectangle 11"/>
          <p:cNvSpPr>
            <a:spLocks noGrp="1" noChangeArrowheads="1"/>
          </p:cNvSpPr>
          <p:nvPr>
            <p:ph type="ftr" sz="quarter" idx="3"/>
          </p:nvPr>
        </p:nvSpPr>
        <p:spPr bwMode="auto">
          <a:xfrm>
            <a:off x="4548188" y="6757988"/>
            <a:ext cx="41179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ctr" defTabSz="1160463">
              <a:lnSpc>
                <a:spcPct val="100000"/>
              </a:lnSpc>
              <a:defRPr sz="1100">
                <a:solidFill>
                  <a:srgbClr val="000000"/>
                </a:solidFill>
                <a:cs typeface="+mn-cs"/>
              </a:defRPr>
            </a:lvl1pPr>
          </a:lstStyle>
          <a:p>
            <a:pPr>
              <a:defRPr/>
            </a:pPr>
            <a:r>
              <a:rPr lang="de-DE"/>
              <a:t>Ratgeber Anzahlungen</a:t>
            </a:r>
          </a:p>
        </p:txBody>
      </p:sp>
      <p:sp>
        <p:nvSpPr>
          <p:cNvPr id="380940" name="Rectangle 12"/>
          <p:cNvSpPr>
            <a:spLocks noGrp="1" noChangeArrowheads="1"/>
          </p:cNvSpPr>
          <p:nvPr>
            <p:ph type="sldNum" sz="quarter" idx="4"/>
          </p:nvPr>
        </p:nvSpPr>
        <p:spPr bwMode="auto">
          <a:xfrm>
            <a:off x="11942763" y="6745288"/>
            <a:ext cx="731837"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r" defTabSz="1160463">
              <a:lnSpc>
                <a:spcPct val="100000"/>
              </a:lnSpc>
              <a:defRPr sz="1100">
                <a:solidFill>
                  <a:srgbClr val="000000"/>
                </a:solidFill>
                <a:cs typeface="+mn-cs"/>
              </a:defRPr>
            </a:lvl1pPr>
          </a:lstStyle>
          <a:p>
            <a:pPr>
              <a:defRPr/>
            </a:pPr>
            <a:fld id="{3E2B3B60-6ADB-4AD6-9FE2-CE8B50E482EB}" type="slidenum">
              <a:rPr lang="de-DE"/>
              <a:pPr>
                <a:defRPr/>
              </a:pPr>
              <a:t>‹Nr.›</a:t>
            </a:fld>
            <a:endParaRPr lang="de-DE"/>
          </a:p>
        </p:txBody>
      </p:sp>
      <p:sp>
        <p:nvSpPr>
          <p:cNvPr id="380942" name="Text Box 14"/>
          <p:cNvSpPr txBox="1">
            <a:spLocks noChangeArrowheads="1"/>
          </p:cNvSpPr>
          <p:nvPr/>
        </p:nvSpPr>
        <p:spPr bwMode="auto">
          <a:xfrm>
            <a:off x="581025" y="7004050"/>
            <a:ext cx="2640013"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defRPr/>
            </a:pPr>
            <a:r>
              <a:rPr lang="de-DE" sz="1000">
                <a:solidFill>
                  <a:srgbClr val="000000"/>
                </a:solidFill>
                <a:latin typeface="Verdana" pitchFamily="34" charset="0"/>
                <a:cs typeface="+mn-cs"/>
              </a:rPr>
              <a:t>©DATEV eG; alle Rechte vorbehalten</a:t>
            </a:r>
          </a:p>
          <a:p>
            <a:pPr algn="ctr">
              <a:lnSpc>
                <a:spcPct val="90000"/>
              </a:lnSpc>
              <a:defRPr/>
            </a:pPr>
            <a:endParaRPr lang="de-DE" sz="700">
              <a:solidFill>
                <a:srgbClr val="000000"/>
              </a:solidFill>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966"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49" r:id="rId12"/>
    <p:sldLayoutId id="2147483950" r:id="rId13"/>
  </p:sldLayoutIdLst>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eaLnBrk="1" fontAlgn="base" hangingPunct="1">
        <a:spcBef>
          <a:spcPct val="0"/>
        </a:spcBef>
        <a:spcAft>
          <a:spcPct val="0"/>
        </a:spcAft>
        <a:defRPr sz="2400">
          <a:solidFill>
            <a:schemeClr val="tx2"/>
          </a:solidFill>
          <a:latin typeface="Verdana" pitchFamily="34" charset="0"/>
        </a:defRPr>
      </a:lvl6pPr>
      <a:lvl7pPr marL="914400" algn="l" rtl="0" eaLnBrk="1" fontAlgn="base" hangingPunct="1">
        <a:spcBef>
          <a:spcPct val="0"/>
        </a:spcBef>
        <a:spcAft>
          <a:spcPct val="0"/>
        </a:spcAft>
        <a:defRPr sz="2400">
          <a:solidFill>
            <a:schemeClr val="tx2"/>
          </a:solidFill>
          <a:latin typeface="Verdana" pitchFamily="34" charset="0"/>
        </a:defRPr>
      </a:lvl7pPr>
      <a:lvl8pPr marL="1371600" algn="l" rtl="0" eaLnBrk="1" fontAlgn="base" hangingPunct="1">
        <a:spcBef>
          <a:spcPct val="0"/>
        </a:spcBef>
        <a:spcAft>
          <a:spcPct val="0"/>
        </a:spcAft>
        <a:defRPr sz="2400">
          <a:solidFill>
            <a:schemeClr val="tx2"/>
          </a:solidFill>
          <a:latin typeface="Verdana" pitchFamily="34" charset="0"/>
        </a:defRPr>
      </a:lvl8pPr>
      <a:lvl9pPr marL="1828800" algn="l" rtl="0" eaLnBrk="1" fontAlgn="base" hangingPunct="1">
        <a:spcBef>
          <a:spcPct val="0"/>
        </a:spcBef>
        <a:spcAft>
          <a:spcPct val="0"/>
        </a:spcAft>
        <a:defRPr sz="2400">
          <a:solidFill>
            <a:schemeClr val="tx2"/>
          </a:solidFill>
          <a:latin typeface="Verdana" pitchFamily="34" charset="0"/>
        </a:defRPr>
      </a:lvl9pPr>
    </p:titleStyle>
    <p:bodyStyle>
      <a:lvl1pPr marL="261938" indent="-261938"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3075" indent="-209550"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701675" indent="-227013"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3988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bwMode="auto">
          <a:xfrm>
            <a:off x="669925" y="1570038"/>
            <a:ext cx="11852275" cy="5164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p:txBody>
      </p:sp>
      <p:sp>
        <p:nvSpPr>
          <p:cNvPr id="7171" name="Rectangle 7"/>
          <p:cNvSpPr>
            <a:spLocks noGrp="1" noChangeArrowheads="1"/>
          </p:cNvSpPr>
          <p:nvPr>
            <p:ph type="title"/>
          </p:nvPr>
        </p:nvSpPr>
        <p:spPr bwMode="auto">
          <a:xfrm>
            <a:off x="666750" y="255588"/>
            <a:ext cx="10034588" cy="920750"/>
          </a:xfrm>
          <a:prstGeom prst="rect">
            <a:avLst/>
          </a:prstGeom>
          <a:noFill/>
          <a:ln w="9525">
            <a:noFill/>
            <a:miter lim="800000"/>
            <a:headEnd/>
            <a:tailEnd/>
          </a:ln>
          <a:effectLst/>
        </p:spPr>
        <p:txBody>
          <a:bodyPr vert="horz" wrap="square" lIns="0" tIns="0" rIns="117837" bIns="0" numCol="1" anchor="ctr" anchorCtr="0" compatLnSpc="1">
            <a:prstTxWarp prst="textNoShape">
              <a:avLst/>
            </a:prstTxWarp>
          </a:bodyPr>
          <a:lstStyle/>
          <a:p>
            <a:pPr lvl="0"/>
            <a:r>
              <a:rPr lang="de-DE" smtClean="0"/>
              <a:t>Titelmasterformat durch Klicken bearbeiten</a:t>
            </a:r>
          </a:p>
        </p:txBody>
      </p:sp>
      <p:sp>
        <p:nvSpPr>
          <p:cNvPr id="7172" name="Line 8"/>
          <p:cNvSpPr>
            <a:spLocks noChangeShapeType="1"/>
          </p:cNvSpPr>
          <p:nvPr/>
        </p:nvSpPr>
        <p:spPr bwMode="auto">
          <a:xfrm>
            <a:off x="481013" y="352425"/>
            <a:ext cx="0" cy="725488"/>
          </a:xfrm>
          <a:prstGeom prst="line">
            <a:avLst/>
          </a:prstGeom>
          <a:noFill/>
          <a:ln w="19050">
            <a:solidFill>
              <a:schemeClr val="folHlink"/>
            </a:solidFill>
            <a:round/>
            <a:headEnd/>
            <a:tailEnd/>
          </a:ln>
          <a:effectLst/>
        </p:spPr>
        <p:txBody>
          <a:bodyPr/>
          <a:lstStyle/>
          <a:p>
            <a:endParaRPr lang="de-DE"/>
          </a:p>
        </p:txBody>
      </p:sp>
      <p:pic>
        <p:nvPicPr>
          <p:cNvPr id="7173" name="Picture 9" descr="DATEV-Logo"/>
          <p:cNvPicPr>
            <a:picLocks noChangeAspect="1" noChangeArrowheads="1"/>
          </p:cNvPicPr>
          <p:nvPr/>
        </p:nvPicPr>
        <p:blipFill>
          <a:blip r:embed="rId13" cstate="print"/>
          <a:srcRect/>
          <a:stretch>
            <a:fillRect/>
          </a:stretch>
        </p:blipFill>
        <p:spPr bwMode="auto">
          <a:xfrm>
            <a:off x="11779250" y="319088"/>
            <a:ext cx="781050" cy="777875"/>
          </a:xfrm>
          <a:prstGeom prst="rect">
            <a:avLst/>
          </a:prstGeom>
          <a:noFill/>
          <a:ln w="9525">
            <a:noFill/>
            <a:miter lim="800000"/>
            <a:headEnd/>
            <a:tailEnd/>
          </a:ln>
        </p:spPr>
      </p:pic>
      <p:sp>
        <p:nvSpPr>
          <p:cNvPr id="380938" name="Rectangle 10"/>
          <p:cNvSpPr>
            <a:spLocks noGrp="1" noChangeArrowheads="1"/>
          </p:cNvSpPr>
          <p:nvPr>
            <p:ph type="dt" sz="half" idx="2"/>
          </p:nvPr>
        </p:nvSpPr>
        <p:spPr bwMode="auto">
          <a:xfrm>
            <a:off x="581025" y="6770688"/>
            <a:ext cx="3035300" cy="2619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l" defTabSz="1160463">
              <a:lnSpc>
                <a:spcPct val="100000"/>
              </a:lnSpc>
              <a:defRPr sz="1100">
                <a:solidFill>
                  <a:srgbClr val="000000"/>
                </a:solidFill>
                <a:cs typeface="+mn-cs"/>
              </a:defRPr>
            </a:lvl1pPr>
          </a:lstStyle>
          <a:p>
            <a:pPr>
              <a:defRPr/>
            </a:pPr>
            <a:fld id="{778452F3-9A22-488E-B6FB-A2BB6F4E6DE4}" type="datetime1">
              <a:rPr lang="de-DE"/>
              <a:pPr>
                <a:defRPr/>
              </a:pPr>
              <a:t>02.12.2014</a:t>
            </a:fld>
            <a:endParaRPr lang="de-DE"/>
          </a:p>
        </p:txBody>
      </p:sp>
      <p:sp>
        <p:nvSpPr>
          <p:cNvPr id="380939" name="Rectangle 11"/>
          <p:cNvSpPr>
            <a:spLocks noGrp="1" noChangeArrowheads="1"/>
          </p:cNvSpPr>
          <p:nvPr>
            <p:ph type="ftr" sz="quarter" idx="3"/>
          </p:nvPr>
        </p:nvSpPr>
        <p:spPr bwMode="auto">
          <a:xfrm>
            <a:off x="4548188" y="6757988"/>
            <a:ext cx="411797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ctr" defTabSz="1160463">
              <a:lnSpc>
                <a:spcPct val="100000"/>
              </a:lnSpc>
              <a:defRPr sz="1100">
                <a:solidFill>
                  <a:srgbClr val="000000"/>
                </a:solidFill>
                <a:cs typeface="+mn-cs"/>
              </a:defRPr>
            </a:lvl1pPr>
          </a:lstStyle>
          <a:p>
            <a:pPr>
              <a:defRPr/>
            </a:pPr>
            <a:r>
              <a:rPr lang="de-DE"/>
              <a:t>Ratgeber Anzahlungen</a:t>
            </a:r>
          </a:p>
        </p:txBody>
      </p:sp>
      <p:sp>
        <p:nvSpPr>
          <p:cNvPr id="380940" name="Rectangle 12"/>
          <p:cNvSpPr>
            <a:spLocks noGrp="1" noChangeArrowheads="1"/>
          </p:cNvSpPr>
          <p:nvPr>
            <p:ph type="sldNum" sz="quarter" idx="4"/>
          </p:nvPr>
        </p:nvSpPr>
        <p:spPr bwMode="auto">
          <a:xfrm>
            <a:off x="11942763" y="6745288"/>
            <a:ext cx="731837" cy="2873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16111" tIns="58055" rIns="116111" bIns="58055" numCol="1" anchor="t" anchorCtr="0" compatLnSpc="1">
            <a:prstTxWarp prst="textNoShape">
              <a:avLst/>
            </a:prstTxWarp>
          </a:bodyPr>
          <a:lstStyle>
            <a:lvl1pPr algn="r" defTabSz="1160463">
              <a:lnSpc>
                <a:spcPct val="100000"/>
              </a:lnSpc>
              <a:defRPr sz="1100">
                <a:solidFill>
                  <a:srgbClr val="000000"/>
                </a:solidFill>
                <a:cs typeface="+mn-cs"/>
              </a:defRPr>
            </a:lvl1pPr>
          </a:lstStyle>
          <a:p>
            <a:pPr>
              <a:defRPr/>
            </a:pPr>
            <a:fld id="{AF0B98EC-94C3-4F52-B177-FD3D5E372348}" type="slidenum">
              <a:rPr lang="de-DE"/>
              <a:pPr>
                <a:defRPr/>
              </a:pPr>
              <a:t>‹Nr.›</a:t>
            </a:fld>
            <a:endParaRPr lang="de-DE"/>
          </a:p>
        </p:txBody>
      </p:sp>
      <p:sp>
        <p:nvSpPr>
          <p:cNvPr id="380942" name="Text Box 14"/>
          <p:cNvSpPr txBox="1">
            <a:spLocks noChangeArrowheads="1"/>
          </p:cNvSpPr>
          <p:nvPr/>
        </p:nvSpPr>
        <p:spPr bwMode="auto">
          <a:xfrm>
            <a:off x="581025" y="7004050"/>
            <a:ext cx="2640013" cy="323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lgn="l" defTabSz="927100">
              <a:defRPr>
                <a:solidFill>
                  <a:schemeClr val="tx1"/>
                </a:solidFill>
                <a:latin typeface="Univers 55" pitchFamily="2" charset="0"/>
              </a:defRPr>
            </a:lvl1pPr>
            <a:lvl2pPr algn="l" defTabSz="927100">
              <a:defRPr>
                <a:solidFill>
                  <a:schemeClr val="tx1"/>
                </a:solidFill>
                <a:latin typeface="Univers 55" pitchFamily="2" charset="0"/>
              </a:defRPr>
            </a:lvl2pPr>
            <a:lvl3pPr algn="l" defTabSz="927100">
              <a:defRPr>
                <a:solidFill>
                  <a:schemeClr val="tx1"/>
                </a:solidFill>
                <a:latin typeface="Univers 55" pitchFamily="2" charset="0"/>
              </a:defRPr>
            </a:lvl3pPr>
            <a:lvl4pPr algn="l" defTabSz="927100">
              <a:defRPr>
                <a:solidFill>
                  <a:schemeClr val="tx1"/>
                </a:solidFill>
                <a:latin typeface="Univers 55" pitchFamily="2" charset="0"/>
              </a:defRPr>
            </a:lvl4pPr>
            <a:lvl5pPr algn="l" defTabSz="927100">
              <a:defRPr>
                <a:solidFill>
                  <a:schemeClr val="tx1"/>
                </a:solidFill>
                <a:latin typeface="Univers 55" pitchFamily="2" charset="0"/>
              </a:defRPr>
            </a:lvl5pPr>
            <a:lvl6pPr defTabSz="927100" fontAlgn="base">
              <a:spcBef>
                <a:spcPct val="0"/>
              </a:spcBef>
              <a:spcAft>
                <a:spcPct val="0"/>
              </a:spcAft>
              <a:defRPr>
                <a:solidFill>
                  <a:schemeClr val="tx1"/>
                </a:solidFill>
                <a:latin typeface="Univers 55" pitchFamily="2" charset="0"/>
              </a:defRPr>
            </a:lvl6pPr>
            <a:lvl7pPr defTabSz="927100" fontAlgn="base">
              <a:spcBef>
                <a:spcPct val="0"/>
              </a:spcBef>
              <a:spcAft>
                <a:spcPct val="0"/>
              </a:spcAft>
              <a:defRPr>
                <a:solidFill>
                  <a:schemeClr val="tx1"/>
                </a:solidFill>
                <a:latin typeface="Univers 55" pitchFamily="2" charset="0"/>
              </a:defRPr>
            </a:lvl7pPr>
            <a:lvl8pPr defTabSz="927100" fontAlgn="base">
              <a:spcBef>
                <a:spcPct val="0"/>
              </a:spcBef>
              <a:spcAft>
                <a:spcPct val="0"/>
              </a:spcAft>
              <a:defRPr>
                <a:solidFill>
                  <a:schemeClr val="tx1"/>
                </a:solidFill>
                <a:latin typeface="Univers 55" pitchFamily="2" charset="0"/>
              </a:defRPr>
            </a:lvl8pPr>
            <a:lvl9pPr defTabSz="927100" fontAlgn="base">
              <a:spcBef>
                <a:spcPct val="0"/>
              </a:spcBef>
              <a:spcAft>
                <a:spcPct val="0"/>
              </a:spcAft>
              <a:defRPr>
                <a:solidFill>
                  <a:schemeClr val="tx1"/>
                </a:solidFill>
                <a:latin typeface="Univers 55" pitchFamily="2" charset="0"/>
              </a:defRPr>
            </a:lvl9pPr>
          </a:lstStyle>
          <a:p>
            <a:pPr algn="ctr">
              <a:lnSpc>
                <a:spcPct val="90000"/>
              </a:lnSpc>
              <a:defRPr/>
            </a:pPr>
            <a:r>
              <a:rPr lang="de-DE" sz="1000" smtClean="0">
                <a:solidFill>
                  <a:srgbClr val="000000"/>
                </a:solidFill>
                <a:latin typeface="Verdana" pitchFamily="34" charset="0"/>
                <a:cs typeface="+mn-cs"/>
              </a:rPr>
              <a:t>©DATEV eG; alle Rechte vorbehalten</a:t>
            </a:r>
          </a:p>
          <a:p>
            <a:pPr algn="ctr">
              <a:lnSpc>
                <a:spcPct val="90000"/>
              </a:lnSpc>
              <a:defRPr/>
            </a:pPr>
            <a:endParaRPr lang="de-DE" sz="700" smtClean="0">
              <a:solidFill>
                <a:srgbClr val="000000"/>
              </a:solidFill>
              <a:latin typeface="Verdana" pitchFamily="34" charset="0"/>
              <a:cs typeface="+mn-cs"/>
            </a:endParaRPr>
          </a:p>
        </p:txBody>
      </p:sp>
    </p:spTree>
  </p:cSld>
  <p:clrMap bg1="lt1" tx1="dk1" bg2="lt2" tx2="dk2" accent1="accent1" accent2="accent2" accent3="accent3" accent4="accent4" accent5="accent5" accent6="accent6" hlink="hlink" folHlink="folHlink"/>
  <p:sldLayoutIdLst>
    <p:sldLayoutId id="2147483967"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Verdana" pitchFamily="34" charset="0"/>
        </a:defRPr>
      </a:lvl2pPr>
      <a:lvl3pPr algn="l" rtl="0" eaLnBrk="0" fontAlgn="base" hangingPunct="0">
        <a:spcBef>
          <a:spcPct val="0"/>
        </a:spcBef>
        <a:spcAft>
          <a:spcPct val="0"/>
        </a:spcAft>
        <a:defRPr sz="2400">
          <a:solidFill>
            <a:schemeClr val="tx2"/>
          </a:solidFill>
          <a:latin typeface="Verdana" pitchFamily="34" charset="0"/>
        </a:defRPr>
      </a:lvl3pPr>
      <a:lvl4pPr algn="l" rtl="0" eaLnBrk="0" fontAlgn="base" hangingPunct="0">
        <a:spcBef>
          <a:spcPct val="0"/>
        </a:spcBef>
        <a:spcAft>
          <a:spcPct val="0"/>
        </a:spcAft>
        <a:defRPr sz="2400">
          <a:solidFill>
            <a:schemeClr val="tx2"/>
          </a:solidFill>
          <a:latin typeface="Verdana" pitchFamily="34" charset="0"/>
        </a:defRPr>
      </a:lvl4pPr>
      <a:lvl5pPr algn="l" rtl="0" eaLnBrk="0" fontAlgn="base" hangingPunct="0">
        <a:spcBef>
          <a:spcPct val="0"/>
        </a:spcBef>
        <a:spcAft>
          <a:spcPct val="0"/>
        </a:spcAft>
        <a:defRPr sz="2400">
          <a:solidFill>
            <a:schemeClr val="tx2"/>
          </a:solidFill>
          <a:latin typeface="Verdana" pitchFamily="34" charset="0"/>
        </a:defRPr>
      </a:lvl5pPr>
      <a:lvl6pPr marL="457200" algn="l" rtl="0" fontAlgn="base">
        <a:spcBef>
          <a:spcPct val="0"/>
        </a:spcBef>
        <a:spcAft>
          <a:spcPct val="0"/>
        </a:spcAft>
        <a:defRPr sz="2400">
          <a:solidFill>
            <a:schemeClr val="tx2"/>
          </a:solidFill>
          <a:latin typeface="Verdana" pitchFamily="34" charset="0"/>
        </a:defRPr>
      </a:lvl6pPr>
      <a:lvl7pPr marL="914400" algn="l" rtl="0" fontAlgn="base">
        <a:spcBef>
          <a:spcPct val="0"/>
        </a:spcBef>
        <a:spcAft>
          <a:spcPct val="0"/>
        </a:spcAft>
        <a:defRPr sz="2400">
          <a:solidFill>
            <a:schemeClr val="tx2"/>
          </a:solidFill>
          <a:latin typeface="Verdana" pitchFamily="34" charset="0"/>
        </a:defRPr>
      </a:lvl7pPr>
      <a:lvl8pPr marL="1371600" algn="l" rtl="0" fontAlgn="base">
        <a:spcBef>
          <a:spcPct val="0"/>
        </a:spcBef>
        <a:spcAft>
          <a:spcPct val="0"/>
        </a:spcAft>
        <a:defRPr sz="2400">
          <a:solidFill>
            <a:schemeClr val="tx2"/>
          </a:solidFill>
          <a:latin typeface="Verdana" pitchFamily="34" charset="0"/>
        </a:defRPr>
      </a:lvl8pPr>
      <a:lvl9pPr marL="1828800" algn="l" rtl="0" fontAlgn="base">
        <a:spcBef>
          <a:spcPct val="0"/>
        </a:spcBef>
        <a:spcAft>
          <a:spcPct val="0"/>
        </a:spcAft>
        <a:defRPr sz="2400">
          <a:solidFill>
            <a:schemeClr val="tx2"/>
          </a:solidFill>
          <a:latin typeface="Verdana" pitchFamily="34" charset="0"/>
        </a:defRPr>
      </a:lvl9pPr>
    </p:titleStyle>
    <p:bodyStyle>
      <a:lvl1pPr marL="261938" indent="-261938" algn="l" rtl="0" eaLnBrk="0" fontAlgn="base" hangingPunct="0">
        <a:spcBef>
          <a:spcPct val="50000"/>
        </a:spcBef>
        <a:spcAft>
          <a:spcPct val="0"/>
        </a:spcAft>
        <a:buClr>
          <a:schemeClr val="folHlink"/>
        </a:buClr>
        <a:buFont typeface="Wingdings" pitchFamily="2" charset="2"/>
        <a:buChar char="n"/>
        <a:defRPr>
          <a:solidFill>
            <a:schemeClr val="tx1"/>
          </a:solidFill>
          <a:latin typeface="+mn-lt"/>
          <a:ea typeface="+mn-ea"/>
          <a:cs typeface="+mn-cs"/>
        </a:defRPr>
      </a:lvl1pPr>
      <a:lvl2pPr marL="473075" indent="-209550" algn="l" rtl="0" eaLnBrk="0" fontAlgn="base" hangingPunct="0">
        <a:spcBef>
          <a:spcPct val="50000"/>
        </a:spcBef>
        <a:spcAft>
          <a:spcPct val="0"/>
        </a:spcAft>
        <a:buClr>
          <a:schemeClr val="folHlink"/>
        </a:buClr>
        <a:buSzPct val="110000"/>
        <a:buFont typeface="Wingdings" pitchFamily="2" charset="2"/>
        <a:buChar char="§"/>
        <a:defRPr>
          <a:solidFill>
            <a:schemeClr val="tx1"/>
          </a:solidFill>
          <a:latin typeface="+mn-lt"/>
        </a:defRPr>
      </a:lvl2pPr>
      <a:lvl3pPr marL="701675" indent="-227013" algn="l" rtl="0" eaLnBrk="0" fontAlgn="base" hangingPunct="0">
        <a:spcBef>
          <a:spcPct val="50000"/>
        </a:spcBef>
        <a:spcAft>
          <a:spcPct val="0"/>
        </a:spcAft>
        <a:buClr>
          <a:schemeClr val="folHlink"/>
        </a:buClr>
        <a:buFont typeface="Wide Latin" pitchFamily="18" charset="0"/>
        <a:buChar char="-"/>
        <a:defRPr>
          <a:solidFill>
            <a:schemeClr val="tx1"/>
          </a:solidFill>
          <a:latin typeface="+mn-lt"/>
        </a:defRPr>
      </a:lvl3pPr>
      <a:lvl4pPr marL="1639888"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slide" Target="slide23.xml"/><Relationship Id="rId1" Type="http://schemas.openxmlformats.org/officeDocument/2006/relationships/slideLayout" Target="../slideLayouts/slideLayout6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5.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5.xml"/><Relationship Id="rId5" Type="http://schemas.openxmlformats.org/officeDocument/2006/relationships/image" Target="../media/image25.png"/><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65.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5.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5.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65.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8.png"/><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5.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5.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5.xml"/></Relationships>
</file>

<file path=ppt/slides/_rels/slide4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5.xml"/><Relationship Id="rId6" Type="http://schemas.openxmlformats.org/officeDocument/2006/relationships/image" Target="../media/image6.png"/><Relationship Id="rId5" Type="http://schemas.openxmlformats.org/officeDocument/2006/relationships/slide" Target="slide1.xml"/><Relationship Id="rId4" Type="http://schemas.openxmlformats.org/officeDocument/2006/relationships/image" Target="../media/image5.png"/><Relationship Id="rId9"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3.pn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65.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5.png"/><Relationship Id="rId1" Type="http://schemas.openxmlformats.org/officeDocument/2006/relationships/slideLayout" Target="../slideLayouts/slideLayout65.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65.xml"/><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51.png"/><Relationship Id="rId1" Type="http://schemas.openxmlformats.org/officeDocument/2006/relationships/slideLayout" Target="../slideLayouts/slideLayout65.xml"/></Relationships>
</file>

<file path=ppt/slides/_rels/slide5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5.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5.xml"/><Relationship Id="rId6" Type="http://schemas.openxmlformats.org/officeDocument/2006/relationships/image" Target="../media/image6.png"/><Relationship Id="rId11" Type="http://schemas.openxmlformats.org/officeDocument/2006/relationships/slide" Target="slide4.xml"/><Relationship Id="rId5" Type="http://schemas.openxmlformats.org/officeDocument/2006/relationships/slide" Target="slide1.xml"/><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de-DE" smtClean="0"/>
              <a:t>Ratgeber Anzahlungen</a:t>
            </a:r>
          </a:p>
        </p:txBody>
      </p:sp>
      <p:sp>
        <p:nvSpPr>
          <p:cNvPr id="15363" name="Rectangle 3"/>
          <p:cNvSpPr>
            <a:spLocks noGrp="1" noChangeArrowheads="1"/>
          </p:cNvSpPr>
          <p:nvPr>
            <p:ph type="subTitle" idx="1"/>
          </p:nvPr>
        </p:nvSpPr>
        <p:spPr>
          <a:xfrm>
            <a:off x="711200" y="3322638"/>
            <a:ext cx="6727825" cy="330200"/>
          </a:xfrm>
        </p:spPr>
        <p:txBody>
          <a:bodyPr/>
          <a:lstStyle/>
          <a:p>
            <a:pPr eaLnBrk="1" hangingPunct="1"/>
            <a:r>
              <a:rPr lang="de-DE" smtClean="0"/>
              <a:t>Komfortable und effiziente Bearbeitung erhaltener Anzahlungen in den DATEV-Programmen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hteck 6"/>
          <p:cNvSpPr>
            <a:spLocks noChangeArrowheads="1"/>
          </p:cNvSpPr>
          <p:nvPr/>
        </p:nvSpPr>
        <p:spPr bwMode="auto">
          <a:xfrm>
            <a:off x="469900" y="2720975"/>
            <a:ext cx="11288713" cy="792163"/>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24579"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C1385926-FCDA-42DA-AE93-3F6F683B7000}" type="slidenum">
              <a:rPr lang="de-DE" smtClean="0">
                <a:solidFill>
                  <a:srgbClr val="000000"/>
                </a:solidFill>
              </a:rPr>
              <a:pPr algn="r" eaLnBrk="1" hangingPunct="1">
                <a:lnSpc>
                  <a:spcPct val="100000"/>
                </a:lnSpc>
                <a:defRPr/>
              </a:pPr>
              <a:t>10</a:t>
            </a:fld>
            <a:endParaRPr lang="de-DE" smtClean="0">
              <a:solidFill>
                <a:srgbClr val="000000"/>
              </a:solidFill>
            </a:endParaRPr>
          </a:p>
        </p:txBody>
      </p:sp>
      <p:sp>
        <p:nvSpPr>
          <p:cNvPr id="24580" name="Rectangle 2"/>
          <p:cNvSpPr>
            <a:spLocks noGrp="1" noChangeArrowheads="1"/>
          </p:cNvSpPr>
          <p:nvPr>
            <p:ph type="title"/>
          </p:nvPr>
        </p:nvSpPr>
        <p:spPr/>
        <p:txBody>
          <a:bodyPr anchor="b"/>
          <a:lstStyle/>
          <a:p>
            <a:pPr eaLnBrk="1" hangingPunct="1"/>
            <a:r>
              <a:rPr lang="de-DE" smtClean="0"/>
              <a:t>Agenda</a:t>
            </a:r>
            <a:br>
              <a:rPr lang="de-DE" smtClean="0"/>
            </a:br>
            <a:endParaRPr lang="de-DE" smtClean="0"/>
          </a:p>
        </p:txBody>
      </p:sp>
      <p:sp>
        <p:nvSpPr>
          <p:cNvPr id="24581" name="Rectangle 3"/>
          <p:cNvSpPr>
            <a:spLocks noGrp="1" noChangeArrowheads="1"/>
          </p:cNvSpPr>
          <p:nvPr>
            <p:ph type="body" idx="1"/>
          </p:nvPr>
        </p:nvSpPr>
        <p:spPr>
          <a:xfrm>
            <a:off x="669925" y="1570038"/>
            <a:ext cx="11852275" cy="5218112"/>
          </a:xfrm>
        </p:spPr>
        <p:txBody>
          <a:bodyPr/>
          <a:lstStyle/>
          <a:p>
            <a:pPr eaLnBrk="1" hangingPunct="1">
              <a:buFont typeface="Wingdings" pitchFamily="2" charset="2"/>
              <a:buChar char="Ø"/>
            </a:pPr>
            <a:r>
              <a:rPr lang="de-DE" sz="2800" smtClean="0"/>
              <a:t>Anzahlungen und deren Besonderheiten in der Praxis</a:t>
            </a:r>
          </a:p>
          <a:p>
            <a:pPr eaLnBrk="1" hangingPunct="1">
              <a:buFont typeface="Wingdings" pitchFamily="2" charset="2"/>
              <a:buChar char="Ø"/>
            </a:pPr>
            <a:r>
              <a:rPr lang="de-DE" sz="2800" smtClean="0"/>
              <a:t>Unterstützung durch die DATEV-Programme - Überblick</a:t>
            </a:r>
          </a:p>
          <a:p>
            <a:pPr eaLnBrk="1" hangingPunct="1">
              <a:buFont typeface="Wingdings" pitchFamily="2" charset="2"/>
              <a:buChar char="Ø"/>
            </a:pPr>
            <a:r>
              <a:rPr lang="de-DE" sz="2800" smtClean="0"/>
              <a:t>Mögliche Buchungsvarianten</a:t>
            </a:r>
          </a:p>
          <a:p>
            <a:pPr eaLnBrk="1" hangingPunct="1">
              <a:buFont typeface="Wingdings" pitchFamily="2" charset="2"/>
              <a:buChar char="Ø"/>
            </a:pPr>
            <a:r>
              <a:rPr lang="de-DE" sz="2800" smtClean="0"/>
              <a:t>Umsetzung in den Rechnungswesen-Programmen</a:t>
            </a:r>
          </a:p>
          <a:p>
            <a:pPr eaLnBrk="1" hangingPunct="1">
              <a:buFont typeface="Wingdings" pitchFamily="2" charset="2"/>
              <a:buChar char="Ø"/>
            </a:pPr>
            <a:r>
              <a:rPr lang="de-DE" sz="2800" smtClean="0"/>
              <a:t>Zusammenspiel Rechnungswesen und Auftragswesen</a:t>
            </a:r>
          </a:p>
          <a:p>
            <a:pPr eaLnBrk="1" hangingPunct="1"/>
            <a:endParaRPr lang="de-DE" smtClean="0"/>
          </a:p>
          <a:p>
            <a:pPr eaLnBrk="1" hangingPunct="1"/>
            <a:endParaRPr lang="de-DE" smtClean="0"/>
          </a:p>
          <a:p>
            <a:pPr eaLnBrk="1" hangingPunct="1"/>
            <a:endParaRPr lang="de-DE" smtClean="0"/>
          </a:p>
        </p:txBody>
      </p:sp>
      <p:sp>
        <p:nvSpPr>
          <p:cNvPr id="2458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4583"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A3BEE762-631C-4E64-BFAB-7827CB995ABB}"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
          <p:cNvSpPr>
            <a:spLocks noGrp="1"/>
          </p:cNvSpPr>
          <p:nvPr>
            <p:ph type="title"/>
          </p:nvPr>
        </p:nvSpPr>
        <p:spPr/>
        <p:txBody>
          <a:bodyPr/>
          <a:lstStyle/>
          <a:p>
            <a:pPr eaLnBrk="1" hangingPunct="1"/>
            <a:r>
              <a:rPr lang="de-DE" smtClean="0"/>
              <a:t>Mögliche Buchungsvarianten</a:t>
            </a:r>
            <a:br>
              <a:rPr lang="de-DE" smtClean="0"/>
            </a:br>
            <a:r>
              <a:rPr lang="de-DE" sz="1800" smtClean="0"/>
              <a:t>Allgemeines</a:t>
            </a:r>
          </a:p>
        </p:txBody>
      </p:sp>
      <p:sp>
        <p:nvSpPr>
          <p:cNvPr id="3" name="Inhaltsplatzhalter 2"/>
          <p:cNvSpPr>
            <a:spLocks noGrp="1"/>
          </p:cNvSpPr>
          <p:nvPr>
            <p:ph idx="1"/>
          </p:nvPr>
        </p:nvSpPr>
        <p:spPr>
          <a:xfrm>
            <a:off x="617538" y="1441450"/>
            <a:ext cx="10998200" cy="5164138"/>
          </a:xfrm>
        </p:spPr>
        <p:txBody>
          <a:bodyPr/>
          <a:lstStyle/>
          <a:p>
            <a:pPr marL="0" indent="0" eaLnBrk="1" hangingPunct="1">
              <a:buFont typeface="Wingdings" pitchFamily="2" charset="2"/>
              <a:buNone/>
              <a:defRPr/>
            </a:pPr>
            <a:r>
              <a:rPr lang="de-DE" sz="1600" dirty="0" smtClean="0"/>
              <a:t>Das Programm unterstützt Sie bei verschiedenen Buchungsvarianten:</a:t>
            </a:r>
            <a:br>
              <a:rPr lang="de-DE" sz="1600" dirty="0" smtClean="0"/>
            </a:br>
            <a:endParaRPr lang="de-DE" sz="1600" dirty="0" smtClean="0"/>
          </a:p>
          <a:p>
            <a:pPr eaLnBrk="1" hangingPunct="1">
              <a:buFont typeface="Wingdings" pitchFamily="2" charset="2"/>
              <a:buChar char="Ø"/>
              <a:defRPr/>
            </a:pPr>
            <a:r>
              <a:rPr lang="de-DE" sz="1600" dirty="0" smtClean="0"/>
              <a:t>Buchung </a:t>
            </a:r>
            <a:r>
              <a:rPr lang="de-DE" sz="1600" dirty="0"/>
              <a:t>des Geldeingangs der </a:t>
            </a:r>
            <a:r>
              <a:rPr lang="de-DE" sz="1600" b="1" dirty="0"/>
              <a:t>Anzahlung direkt auf das Sachkonto</a:t>
            </a:r>
            <a:r>
              <a:rPr lang="de-DE" sz="1600" dirty="0"/>
              <a:t> „Erhaltene Anzahlungen</a:t>
            </a:r>
            <a:r>
              <a:rPr lang="de-DE" sz="1600" dirty="0" smtClean="0"/>
              <a:t>“ (Variante 1).</a:t>
            </a:r>
            <a:br>
              <a:rPr lang="de-DE" sz="1600" dirty="0" smtClean="0"/>
            </a:br>
            <a:endParaRPr lang="de-DE" sz="1600" dirty="0" smtClean="0"/>
          </a:p>
          <a:p>
            <a:pPr eaLnBrk="1" hangingPunct="1">
              <a:buFont typeface="Wingdings" pitchFamily="2" charset="2"/>
              <a:buChar char="Ø"/>
              <a:defRPr/>
            </a:pPr>
            <a:r>
              <a:rPr lang="de-DE" sz="1600" dirty="0" smtClean="0"/>
              <a:t>Buchung </a:t>
            </a:r>
            <a:r>
              <a:rPr lang="de-DE" sz="1600" dirty="0"/>
              <a:t>des Geldeingangs der </a:t>
            </a:r>
            <a:r>
              <a:rPr lang="de-DE" sz="1600" b="1" dirty="0"/>
              <a:t>Anzahlung über ein </a:t>
            </a:r>
            <a:r>
              <a:rPr lang="de-DE" sz="1600" b="1" dirty="0" smtClean="0"/>
              <a:t>Debitorenkonto </a:t>
            </a:r>
            <a:r>
              <a:rPr lang="de-DE" sz="1600" dirty="0" smtClean="0"/>
              <a:t/>
            </a:r>
            <a:br>
              <a:rPr lang="de-DE" sz="1600" dirty="0" smtClean="0"/>
            </a:br>
            <a:r>
              <a:rPr lang="de-DE" sz="1600" dirty="0" smtClean="0"/>
              <a:t/>
            </a:r>
            <a:br>
              <a:rPr lang="de-DE" sz="1600" dirty="0" smtClean="0"/>
            </a:br>
            <a:r>
              <a:rPr lang="de-DE" sz="1600" dirty="0" smtClean="0"/>
              <a:t>     - ohne Buchung der angeforderten Anzahlung (Variante 2a) oder</a:t>
            </a:r>
            <a:br>
              <a:rPr lang="de-DE" sz="1600" dirty="0" smtClean="0"/>
            </a:br>
            <a:r>
              <a:rPr lang="de-DE" sz="1600" dirty="0" smtClean="0"/>
              <a:t>     - mit Buchung der angeforderten Anzahlung (Variante 2b).</a:t>
            </a:r>
            <a:endParaRPr lang="de-DE" sz="1600" dirty="0"/>
          </a:p>
          <a:p>
            <a:pPr eaLnBrk="1" hangingPunct="1">
              <a:buFont typeface="Wingdings" pitchFamily="2" charset="2"/>
              <a:buChar char="Ø"/>
              <a:defRPr/>
            </a:pPr>
            <a:endParaRPr lang="de-DE" sz="1600" dirty="0" smtClean="0"/>
          </a:p>
          <a:p>
            <a:pPr eaLnBrk="1" hangingPunct="1">
              <a:buFont typeface="Wingdings" pitchFamily="2" charset="2"/>
              <a:buChar char="Ø"/>
              <a:defRPr/>
            </a:pPr>
            <a:endParaRPr lang="de-DE" sz="1600" dirty="0" smtClean="0"/>
          </a:p>
          <a:p>
            <a:pPr marL="0" indent="0" eaLnBrk="1" hangingPunct="1">
              <a:buFont typeface="Wingdings" pitchFamily="2" charset="2"/>
              <a:buNone/>
              <a:defRPr/>
            </a:pPr>
            <a:r>
              <a:rPr lang="de-DE" sz="1600" dirty="0" smtClean="0"/>
              <a:t>Im Folgenden werden die unterschiedlichen Buchungsvarianten und deren Auswirkungen abgebildet. </a:t>
            </a:r>
            <a:br>
              <a:rPr lang="de-DE" sz="1600" dirty="0" smtClean="0"/>
            </a:br>
            <a:r>
              <a:rPr lang="de-DE" sz="1600" dirty="0" smtClean="0"/>
              <a:t/>
            </a:r>
            <a:br>
              <a:rPr lang="de-DE" sz="1600" dirty="0" smtClean="0"/>
            </a:br>
            <a:r>
              <a:rPr lang="de-DE" sz="1600" dirty="0" smtClean="0"/>
              <a:t>Anhand </a:t>
            </a:r>
            <a:r>
              <a:rPr lang="de-DE" sz="1600" dirty="0"/>
              <a:t>einer Darstellung auf T-Konten </a:t>
            </a:r>
            <a:r>
              <a:rPr lang="de-DE" sz="1600" dirty="0" smtClean="0"/>
              <a:t>können Sie nachvollziehen, welche Buchungen erforderlich sind und wie Sie das Programm dabei unterstützt.</a:t>
            </a:r>
          </a:p>
          <a:p>
            <a:pPr marL="0" indent="0" eaLnBrk="1" hangingPunct="1">
              <a:buFont typeface="Wingdings" pitchFamily="2" charset="2"/>
              <a:buNone/>
              <a:defRPr/>
            </a:pPr>
            <a:endParaRPr lang="de-DE" dirty="0"/>
          </a:p>
        </p:txBody>
      </p:sp>
      <p:sp>
        <p:nvSpPr>
          <p:cNvPr id="25604"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91639AE-F123-499B-8CBF-22483922D785}" type="slidenum">
              <a:rPr lang="de-DE" smtClean="0">
                <a:solidFill>
                  <a:srgbClr val="000000"/>
                </a:solidFill>
              </a:rPr>
              <a:pPr algn="r" eaLnBrk="1" hangingPunct="1">
                <a:lnSpc>
                  <a:spcPct val="100000"/>
                </a:lnSpc>
                <a:defRPr/>
              </a:pPr>
              <a:t>11</a:t>
            </a:fld>
            <a:endParaRPr lang="de-DE" smtClean="0">
              <a:solidFill>
                <a:srgbClr val="000000"/>
              </a:solidFill>
            </a:endParaRPr>
          </a:p>
        </p:txBody>
      </p:sp>
      <p:sp>
        <p:nvSpPr>
          <p:cNvPr id="25605" name="Textfeld 6"/>
          <p:cNvSpPr txBox="1">
            <a:spLocks noChangeArrowheads="1"/>
          </p:cNvSpPr>
          <p:nvPr/>
        </p:nvSpPr>
        <p:spPr bwMode="auto">
          <a:xfrm>
            <a:off x="690563" y="4122738"/>
            <a:ext cx="10133012" cy="314325"/>
          </a:xfrm>
          <a:prstGeom prst="rect">
            <a:avLst/>
          </a:prstGeom>
          <a:solidFill>
            <a:srgbClr val="DBF3C2"/>
          </a:solidFill>
          <a:ln w="9525">
            <a:noFill/>
            <a:miter lim="800000"/>
            <a:headEnd/>
            <a:tailEnd/>
          </a:ln>
        </p:spPr>
        <p:txBody>
          <a:bodyPr>
            <a:spAutoFit/>
          </a:bodyPr>
          <a:lstStyle/>
          <a:p>
            <a:pPr>
              <a:lnSpc>
                <a:spcPct val="90000"/>
              </a:lnSpc>
            </a:pPr>
            <a:r>
              <a:rPr lang="de-DE" sz="1600" b="1">
                <a:solidFill>
                  <a:srgbClr val="000000"/>
                </a:solidFill>
              </a:rPr>
              <a:t>Hinweis</a:t>
            </a:r>
            <a:r>
              <a:rPr lang="de-DE" sz="1600">
                <a:solidFill>
                  <a:srgbClr val="000000"/>
                </a:solidFill>
              </a:rPr>
              <a:t>: Bei Ist-Versteuerung kann nur die Alternative über Sachkonto gewählt werden.</a:t>
            </a:r>
          </a:p>
        </p:txBody>
      </p:sp>
      <p:sp>
        <p:nvSpPr>
          <p:cNvPr id="2560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5607"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95DC40CA-5180-4013-B95F-19D441A52542}"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txBox="1">
            <a:spLocks/>
          </p:cNvSpPr>
          <p:nvPr/>
        </p:nvSpPr>
        <p:spPr bwMode="auto">
          <a:xfrm>
            <a:off x="666750" y="255588"/>
            <a:ext cx="10034588" cy="920750"/>
          </a:xfrm>
          <a:prstGeom prst="rect">
            <a:avLst/>
          </a:prstGeom>
          <a:noFill/>
          <a:ln w="9525">
            <a:noFill/>
            <a:miter lim="800000"/>
            <a:headEnd/>
            <a:tailEnd/>
          </a:ln>
          <a:effectLst/>
        </p:spPr>
        <p:txBody>
          <a:bodyPr lIns="0" tIns="0" rIns="117837" bIns="0" anchor="ctr"/>
          <a:lstStyle/>
          <a:p>
            <a:pPr>
              <a:lnSpc>
                <a:spcPct val="90000"/>
              </a:lnSpc>
            </a:pPr>
            <a:r>
              <a:rPr lang="de-DE" sz="2400">
                <a:solidFill>
                  <a:srgbClr val="000000"/>
                </a:solidFill>
              </a:rPr>
              <a:t>Mögliche Buchungsvarianten</a:t>
            </a:r>
            <a:br>
              <a:rPr lang="de-DE" sz="2400">
                <a:solidFill>
                  <a:srgbClr val="000000"/>
                </a:solidFill>
              </a:rPr>
            </a:br>
            <a:r>
              <a:rPr lang="de-DE">
                <a:solidFill>
                  <a:srgbClr val="000000"/>
                </a:solidFill>
              </a:rPr>
              <a:t>Buchung des Geldeingangs über das Sachkonto (Variante 1)</a:t>
            </a:r>
          </a:p>
        </p:txBody>
      </p:sp>
      <p:sp>
        <p:nvSpPr>
          <p:cNvPr id="26627"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0B31A2A7-0CE1-4373-8D15-CA0C6BC8754A}" type="slidenum">
              <a:rPr lang="de-DE" smtClean="0">
                <a:solidFill>
                  <a:srgbClr val="000000"/>
                </a:solidFill>
              </a:rPr>
              <a:pPr algn="r" eaLnBrk="1" hangingPunct="1">
                <a:lnSpc>
                  <a:spcPct val="100000"/>
                </a:lnSpc>
                <a:defRPr/>
              </a:pPr>
              <a:t>12</a:t>
            </a:fld>
            <a:endParaRPr lang="de-DE" smtClean="0">
              <a:solidFill>
                <a:srgbClr val="000000"/>
              </a:solidFill>
            </a:endParaRPr>
          </a:p>
        </p:txBody>
      </p:sp>
      <p:sp>
        <p:nvSpPr>
          <p:cNvPr id="16390" name="Rectangle 3"/>
          <p:cNvSpPr>
            <a:spLocks noGrp="1" noChangeArrowheads="1"/>
          </p:cNvSpPr>
          <p:nvPr>
            <p:ph type="body" idx="1"/>
          </p:nvPr>
        </p:nvSpPr>
        <p:spPr>
          <a:xfrm>
            <a:off x="665163" y="1065213"/>
            <a:ext cx="11852275" cy="5722937"/>
          </a:xfrm>
        </p:spPr>
        <p:txBody>
          <a:bodyPr/>
          <a:lstStyle/>
          <a:p>
            <a:pPr marL="342900" indent="-342900" eaLnBrk="1" hangingPunct="1">
              <a:buFont typeface="Wingdings" pitchFamily="2" charset="2"/>
              <a:buNone/>
              <a:defRPr/>
            </a:pPr>
            <a:endParaRPr lang="de-DE" sz="1400" dirty="0" smtClean="0">
              <a:solidFill>
                <a:schemeClr val="hlink"/>
              </a:solidFill>
            </a:endParaRPr>
          </a:p>
          <a:p>
            <a:pPr marL="342900" indent="-342900" eaLnBrk="1" hangingPunct="1">
              <a:buFont typeface="Wingdings" pitchFamily="2" charset="2"/>
              <a:buNone/>
              <a:defRPr/>
            </a:pPr>
            <a:r>
              <a:rPr lang="de-DE" sz="1400" dirty="0" smtClean="0"/>
              <a:t>1 Geldeingang der </a:t>
            </a:r>
            <a:r>
              <a:rPr lang="de-DE" sz="1400" smtClean="0"/>
              <a:t>Anzahlung AV</a:t>
            </a:r>
            <a:endParaRPr lang="de-DE" sz="1400" dirty="0" smtClean="0"/>
          </a:p>
          <a:p>
            <a:pPr marL="342900" indent="-342900" eaLnBrk="1" hangingPunct="1">
              <a:buFont typeface="Wingdings" pitchFamily="2" charset="2"/>
              <a:buNone/>
              <a:defRPr/>
            </a:pPr>
            <a:r>
              <a:rPr lang="de-DE" sz="1400" dirty="0" smtClean="0"/>
              <a:t>2 Schlussrechnung SR</a:t>
            </a:r>
          </a:p>
          <a:p>
            <a:pPr marL="342900" indent="-342900" eaLnBrk="1" hangingPunct="1">
              <a:buFont typeface="Wingdings" pitchFamily="2" charset="2"/>
              <a:buNone/>
              <a:defRPr/>
            </a:pPr>
            <a:r>
              <a:rPr lang="de-DE" sz="1400" dirty="0" smtClean="0"/>
              <a:t>3 </a:t>
            </a:r>
            <a:r>
              <a:rPr lang="de-DE" sz="1400" dirty="0"/>
              <a:t>Auflösung der </a:t>
            </a:r>
            <a:r>
              <a:rPr lang="de-DE" sz="1400" dirty="0" smtClean="0">
                <a:solidFill>
                  <a:schemeClr val="tx2"/>
                </a:solidFill>
              </a:rPr>
              <a:t>Anzahlung SU </a:t>
            </a:r>
            <a:r>
              <a:rPr lang="de-DE" sz="1400" i="1" dirty="0">
                <a:solidFill>
                  <a:schemeClr val="tx2"/>
                </a:solidFill>
              </a:rPr>
              <a:t>(wird vom Programm </a:t>
            </a:r>
            <a:r>
              <a:rPr lang="de-DE" sz="1400" i="1" dirty="0" smtClean="0">
                <a:solidFill>
                  <a:schemeClr val="tx2"/>
                </a:solidFill>
              </a:rPr>
              <a:t>erzeugt)</a:t>
            </a:r>
          </a:p>
          <a:p>
            <a:pPr marL="0" indent="0" eaLnBrk="1" hangingPunct="1">
              <a:buFont typeface="Wingdings" pitchFamily="2" charset="2"/>
              <a:buNone/>
              <a:defRPr/>
            </a:pPr>
            <a:endParaRPr lang="de-DE" sz="1400" i="1" dirty="0" smtClean="0">
              <a:solidFill>
                <a:schemeClr val="tx2"/>
              </a:solidFill>
            </a:endParaRPr>
          </a:p>
          <a:p>
            <a:pPr marL="0" indent="0" eaLnBrk="1" hangingPunct="1">
              <a:buFont typeface="Wingdings" pitchFamily="2" charset="2"/>
              <a:buNone/>
              <a:defRPr/>
            </a:pP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r>
              <a:rPr lang="de-DE" sz="1400" dirty="0">
                <a:sym typeface="Wingdings" pitchFamily="2" charset="2"/>
              </a:rPr>
              <a:t> </a:t>
            </a:r>
            <a:r>
              <a:rPr lang="de-DE" sz="1400" dirty="0">
                <a:solidFill>
                  <a:schemeClr val="tx2"/>
                </a:solidFill>
                <a:sym typeface="Wingdings" pitchFamily="2" charset="2"/>
              </a:rPr>
              <a:t>Die Steuer wird mit der Buchung des </a:t>
            </a:r>
            <a:r>
              <a:rPr lang="de-DE" sz="1400" dirty="0" smtClean="0">
                <a:solidFill>
                  <a:schemeClr val="tx2"/>
                </a:solidFill>
                <a:sym typeface="Wingdings" pitchFamily="2" charset="2"/>
              </a:rPr>
              <a:t>Geldeingangs </a:t>
            </a:r>
            <a:r>
              <a:rPr lang="de-DE" sz="1400" dirty="0">
                <a:solidFill>
                  <a:schemeClr val="tx2"/>
                </a:solidFill>
                <a:sym typeface="Wingdings" pitchFamily="2" charset="2"/>
              </a:rPr>
              <a:t>korrekt ermittelt.</a:t>
            </a:r>
          </a:p>
          <a:p>
            <a:pPr eaLnBrk="1" hangingPunct="1">
              <a:buClr>
                <a:schemeClr val="tx1"/>
              </a:buClr>
              <a:buFont typeface="Wingdings"/>
              <a:buChar char="à"/>
              <a:defRPr/>
            </a:pPr>
            <a:r>
              <a:rPr lang="de-DE" sz="1400" dirty="0" smtClean="0">
                <a:sym typeface="Wingdings" pitchFamily="2" charset="2"/>
              </a:rPr>
              <a:t>In </a:t>
            </a:r>
            <a:r>
              <a:rPr lang="de-DE" sz="1400" dirty="0">
                <a:sym typeface="Wingdings" pitchFamily="2" charset="2"/>
              </a:rPr>
              <a:t>der </a:t>
            </a:r>
            <a:r>
              <a:rPr lang="de-DE" sz="1400" dirty="0"/>
              <a:t>Offenen-Posten-Buchführung wird die erhaltene Anzahlung nicht dargestellt</a:t>
            </a:r>
            <a:r>
              <a:rPr lang="de-DE" sz="1400" dirty="0" smtClean="0"/>
              <a:t>.</a:t>
            </a:r>
          </a:p>
          <a:p>
            <a:pPr marL="0" indent="0" eaLnBrk="1" hangingPunct="1">
              <a:buFont typeface="Wingdings" pitchFamily="2" charset="2"/>
              <a:buNone/>
              <a:defRPr/>
            </a:pPr>
            <a:r>
              <a:rPr lang="de-DE" sz="1400" dirty="0"/>
              <a:t/>
            </a:r>
            <a:br>
              <a:rPr lang="de-DE" sz="1400" dirty="0"/>
            </a:br>
            <a:r>
              <a:rPr lang="de-DE" sz="1400" i="1" dirty="0">
                <a:solidFill>
                  <a:schemeClr val="tx2"/>
                </a:solidFill>
              </a:rPr>
              <a:t/>
            </a:r>
            <a:br>
              <a:rPr lang="de-DE" sz="1400" i="1" dirty="0">
                <a:solidFill>
                  <a:schemeClr val="tx2"/>
                </a:solidFill>
              </a:rPr>
            </a:br>
            <a:r>
              <a:rPr lang="de-DE" sz="1400" i="1" dirty="0">
                <a:solidFill>
                  <a:schemeClr val="tx2"/>
                </a:solidFill>
              </a:rPr>
              <a:t/>
            </a:r>
            <a:br>
              <a:rPr lang="de-DE" sz="1400" i="1" dirty="0">
                <a:solidFill>
                  <a:schemeClr val="tx2"/>
                </a:solidFill>
              </a:rPr>
            </a:br>
            <a:r>
              <a:rPr lang="de-DE" sz="1400" i="1" dirty="0" smtClean="0">
                <a:solidFill>
                  <a:schemeClr val="tx2"/>
                </a:solidFill>
              </a:rPr>
              <a:t/>
            </a:r>
            <a:br>
              <a:rPr lang="de-DE" sz="1400" i="1" dirty="0" smtClean="0">
                <a:solidFill>
                  <a:schemeClr val="tx2"/>
                </a:solidFill>
              </a:rPr>
            </a:br>
            <a:r>
              <a:rPr lang="de-DE" sz="1400" i="1" dirty="0" smtClean="0">
                <a:solidFill>
                  <a:schemeClr val="tx2"/>
                </a:solidFill>
              </a:rPr>
              <a:t/>
            </a:r>
            <a:br>
              <a:rPr lang="de-DE" sz="1400" i="1" dirty="0" smtClean="0">
                <a:solidFill>
                  <a:schemeClr val="tx2"/>
                </a:solidFill>
              </a:rPr>
            </a:br>
            <a:endParaRPr lang="de-DE" sz="1400" i="1" dirty="0" smtClean="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p:txBody>
      </p:sp>
      <p:sp>
        <p:nvSpPr>
          <p:cNvPr id="26629" name="Line 8"/>
          <p:cNvSpPr>
            <a:spLocks noChangeShapeType="1"/>
          </p:cNvSpPr>
          <p:nvPr/>
        </p:nvSpPr>
        <p:spPr bwMode="auto">
          <a:xfrm>
            <a:off x="1325563" y="2735263"/>
            <a:ext cx="3095625" cy="0"/>
          </a:xfrm>
          <a:prstGeom prst="line">
            <a:avLst/>
          </a:prstGeom>
          <a:noFill/>
          <a:ln w="28575">
            <a:noFill/>
            <a:round/>
            <a:headEnd/>
            <a:tailEnd type="none" w="lg" len="lg"/>
          </a:ln>
          <a:effectLst/>
        </p:spPr>
        <p:txBody>
          <a:bodyPr lIns="90000" tIns="46800" rIns="90000" bIns="46800"/>
          <a:lstStyle/>
          <a:p>
            <a:endParaRPr lang="de-DE"/>
          </a:p>
        </p:txBody>
      </p:sp>
      <p:sp>
        <p:nvSpPr>
          <p:cNvPr id="26630" name="Line 17"/>
          <p:cNvSpPr>
            <a:spLocks noChangeShapeType="1"/>
          </p:cNvSpPr>
          <p:nvPr/>
        </p:nvSpPr>
        <p:spPr bwMode="auto">
          <a:xfrm>
            <a:off x="962025" y="4552950"/>
            <a:ext cx="2592388"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31" name="Line 18"/>
          <p:cNvSpPr>
            <a:spLocks noChangeShapeType="1"/>
          </p:cNvSpPr>
          <p:nvPr/>
        </p:nvSpPr>
        <p:spPr bwMode="auto">
          <a:xfrm>
            <a:off x="2038350" y="4552950"/>
            <a:ext cx="0"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32" name="Text Box 19"/>
          <p:cNvSpPr txBox="1">
            <a:spLocks noChangeArrowheads="1"/>
          </p:cNvSpPr>
          <p:nvPr/>
        </p:nvSpPr>
        <p:spPr bwMode="auto">
          <a:xfrm>
            <a:off x="1235075" y="4187825"/>
            <a:ext cx="1455738"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000000"/>
                </a:solidFill>
              </a:rPr>
              <a:t>   10000 Debitor</a:t>
            </a:r>
          </a:p>
        </p:txBody>
      </p:sp>
      <p:sp>
        <p:nvSpPr>
          <p:cNvPr id="405524" name="Text Box 20"/>
          <p:cNvSpPr txBox="1">
            <a:spLocks noChangeArrowheads="1"/>
          </p:cNvSpPr>
          <p:nvPr/>
        </p:nvSpPr>
        <p:spPr bwMode="auto">
          <a:xfrm rot="10800000" flipV="1">
            <a:off x="865188" y="4638675"/>
            <a:ext cx="1314450"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2       35.700</a:t>
            </a:r>
          </a:p>
        </p:txBody>
      </p:sp>
      <p:sp>
        <p:nvSpPr>
          <p:cNvPr id="26634" name="Line 21"/>
          <p:cNvSpPr>
            <a:spLocks noChangeShapeType="1"/>
          </p:cNvSpPr>
          <p:nvPr/>
        </p:nvSpPr>
        <p:spPr bwMode="auto">
          <a:xfrm>
            <a:off x="814388" y="3082925"/>
            <a:ext cx="2592387"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35" name="Line 22"/>
          <p:cNvSpPr>
            <a:spLocks noChangeShapeType="1"/>
          </p:cNvSpPr>
          <p:nvPr/>
        </p:nvSpPr>
        <p:spPr bwMode="auto">
          <a:xfrm>
            <a:off x="2020888" y="3089275"/>
            <a:ext cx="0"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36" name="Text Box 23"/>
          <p:cNvSpPr txBox="1">
            <a:spLocks noChangeArrowheads="1"/>
          </p:cNvSpPr>
          <p:nvPr/>
        </p:nvSpPr>
        <p:spPr bwMode="auto">
          <a:xfrm>
            <a:off x="1289050" y="2759075"/>
            <a:ext cx="1463675" cy="274638"/>
          </a:xfrm>
          <a:prstGeom prst="rect">
            <a:avLst/>
          </a:prstGeom>
          <a:noFill/>
          <a:ln w="19050" algn="ctr">
            <a:noFill/>
            <a:miter lim="800000"/>
            <a:headEnd/>
            <a:tailEnd type="none" w="lg" len="lg"/>
          </a:ln>
          <a:effectLst/>
        </p:spPr>
        <p:txBody>
          <a:bodyPr wrap="none"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1200/1800 Bank</a:t>
            </a:r>
          </a:p>
        </p:txBody>
      </p:sp>
      <p:sp>
        <p:nvSpPr>
          <p:cNvPr id="405528" name="Text Box 24"/>
          <p:cNvSpPr txBox="1">
            <a:spLocks noChangeArrowheads="1"/>
          </p:cNvSpPr>
          <p:nvPr/>
        </p:nvSpPr>
        <p:spPr bwMode="auto">
          <a:xfrm>
            <a:off x="814388" y="3122613"/>
            <a:ext cx="1206500"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1       11.900</a:t>
            </a:r>
          </a:p>
        </p:txBody>
      </p:sp>
      <p:sp>
        <p:nvSpPr>
          <p:cNvPr id="26638" name="Line 25"/>
          <p:cNvSpPr>
            <a:spLocks noChangeShapeType="1"/>
          </p:cNvSpPr>
          <p:nvPr/>
        </p:nvSpPr>
        <p:spPr bwMode="auto">
          <a:xfrm>
            <a:off x="3910013" y="3089275"/>
            <a:ext cx="2870200"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39" name="Line 26"/>
          <p:cNvSpPr>
            <a:spLocks noChangeShapeType="1"/>
          </p:cNvSpPr>
          <p:nvPr/>
        </p:nvSpPr>
        <p:spPr bwMode="auto">
          <a:xfrm>
            <a:off x="5483225" y="3092450"/>
            <a:ext cx="0"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40" name="Text Box 27"/>
          <p:cNvSpPr txBox="1">
            <a:spLocks noChangeArrowheads="1"/>
          </p:cNvSpPr>
          <p:nvPr/>
        </p:nvSpPr>
        <p:spPr bwMode="auto">
          <a:xfrm>
            <a:off x="3779838" y="2762250"/>
            <a:ext cx="3513137" cy="279400"/>
          </a:xfrm>
          <a:prstGeom prst="rect">
            <a:avLst/>
          </a:prstGeom>
          <a:noFill/>
          <a:ln w="19050" algn="ctr">
            <a:noFill/>
            <a:miter lim="800000"/>
            <a:headEnd/>
            <a:tailEnd type="none" w="lg" len="lg"/>
          </a:ln>
          <a:effectLst/>
        </p:spPr>
        <p:txBody>
          <a:bodyPr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1718/3272 Erhaltene Anzahlung 19% </a:t>
            </a:r>
          </a:p>
        </p:txBody>
      </p:sp>
      <p:sp>
        <p:nvSpPr>
          <p:cNvPr id="405532" name="Text Box 28"/>
          <p:cNvSpPr txBox="1">
            <a:spLocks noChangeArrowheads="1"/>
          </p:cNvSpPr>
          <p:nvPr/>
        </p:nvSpPr>
        <p:spPr bwMode="auto">
          <a:xfrm>
            <a:off x="5537200" y="3175000"/>
            <a:ext cx="1096963"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1     10.000</a:t>
            </a:r>
          </a:p>
        </p:txBody>
      </p:sp>
      <p:sp>
        <p:nvSpPr>
          <p:cNvPr id="26642" name="Line 25"/>
          <p:cNvSpPr>
            <a:spLocks noChangeShapeType="1"/>
          </p:cNvSpPr>
          <p:nvPr/>
        </p:nvSpPr>
        <p:spPr bwMode="auto">
          <a:xfrm>
            <a:off x="8091488" y="3089275"/>
            <a:ext cx="2592387"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43" name="Line 26"/>
          <p:cNvSpPr>
            <a:spLocks noChangeShapeType="1"/>
          </p:cNvSpPr>
          <p:nvPr/>
        </p:nvSpPr>
        <p:spPr bwMode="auto">
          <a:xfrm>
            <a:off x="9440863" y="3094038"/>
            <a:ext cx="0" cy="79057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44" name="Text Box 27"/>
          <p:cNvSpPr txBox="1">
            <a:spLocks noChangeArrowheads="1"/>
          </p:cNvSpPr>
          <p:nvPr/>
        </p:nvSpPr>
        <p:spPr bwMode="auto">
          <a:xfrm>
            <a:off x="8091488" y="2720975"/>
            <a:ext cx="2622550" cy="279400"/>
          </a:xfrm>
          <a:prstGeom prst="rect">
            <a:avLst/>
          </a:prstGeom>
          <a:noFill/>
          <a:ln w="19050" algn="ctr">
            <a:noFill/>
            <a:miter lim="800000"/>
            <a:headEnd/>
            <a:tailEnd type="none" w="lg" len="lg"/>
          </a:ln>
          <a:effectLst/>
        </p:spPr>
        <p:txBody>
          <a:bodyPr wrap="none"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1776/3806 Umsatzsteuer 19%</a:t>
            </a:r>
          </a:p>
        </p:txBody>
      </p:sp>
      <p:sp>
        <p:nvSpPr>
          <p:cNvPr id="24" name="Text Box 28"/>
          <p:cNvSpPr txBox="1">
            <a:spLocks noChangeArrowheads="1"/>
          </p:cNvSpPr>
          <p:nvPr/>
        </p:nvSpPr>
        <p:spPr bwMode="auto">
          <a:xfrm>
            <a:off x="9490075" y="3175000"/>
            <a:ext cx="1193800"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1       1.900</a:t>
            </a:r>
          </a:p>
        </p:txBody>
      </p:sp>
      <p:sp>
        <p:nvSpPr>
          <p:cNvPr id="25" name="Text Box 29"/>
          <p:cNvSpPr txBox="1">
            <a:spLocks noChangeArrowheads="1"/>
          </p:cNvSpPr>
          <p:nvPr/>
        </p:nvSpPr>
        <p:spPr bwMode="auto">
          <a:xfrm>
            <a:off x="9490075" y="3382963"/>
            <a:ext cx="1360488" cy="261937"/>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2        5.700</a:t>
            </a:r>
          </a:p>
        </p:txBody>
      </p:sp>
      <p:sp>
        <p:nvSpPr>
          <p:cNvPr id="26647" name="Line 26"/>
          <p:cNvSpPr>
            <a:spLocks noChangeShapeType="1"/>
          </p:cNvSpPr>
          <p:nvPr/>
        </p:nvSpPr>
        <p:spPr bwMode="auto">
          <a:xfrm>
            <a:off x="5465763" y="4552950"/>
            <a:ext cx="0"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6648" name="Text Box 27"/>
          <p:cNvSpPr txBox="1">
            <a:spLocks noChangeArrowheads="1"/>
          </p:cNvSpPr>
          <p:nvPr/>
        </p:nvSpPr>
        <p:spPr bwMode="auto">
          <a:xfrm>
            <a:off x="4291013" y="4168775"/>
            <a:ext cx="2343150" cy="279400"/>
          </a:xfrm>
          <a:prstGeom prst="rect">
            <a:avLst/>
          </a:prstGeom>
          <a:noFill/>
          <a:ln w="19050" algn="ctr">
            <a:noFill/>
            <a:miter lim="800000"/>
            <a:headEnd/>
            <a:tailEnd type="none" w="lg" len="lg"/>
          </a:ln>
          <a:effectLst/>
        </p:spPr>
        <p:txBody>
          <a:bodyPr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8400/ 4400 Erlöse  19%</a:t>
            </a:r>
          </a:p>
        </p:txBody>
      </p:sp>
      <p:sp>
        <p:nvSpPr>
          <p:cNvPr id="29" name="Text Box 29"/>
          <p:cNvSpPr txBox="1">
            <a:spLocks noChangeArrowheads="1"/>
          </p:cNvSpPr>
          <p:nvPr/>
        </p:nvSpPr>
        <p:spPr bwMode="auto">
          <a:xfrm>
            <a:off x="5565775" y="4687888"/>
            <a:ext cx="1501775"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2     30.000</a:t>
            </a:r>
          </a:p>
        </p:txBody>
      </p:sp>
      <p:sp>
        <p:nvSpPr>
          <p:cNvPr id="26650" name="Line 25"/>
          <p:cNvSpPr>
            <a:spLocks noChangeShapeType="1"/>
          </p:cNvSpPr>
          <p:nvPr/>
        </p:nvSpPr>
        <p:spPr bwMode="auto">
          <a:xfrm>
            <a:off x="4156075" y="4552950"/>
            <a:ext cx="2592388"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31" name="Text Box 28"/>
          <p:cNvSpPr txBox="1">
            <a:spLocks noChangeArrowheads="1"/>
          </p:cNvSpPr>
          <p:nvPr/>
        </p:nvSpPr>
        <p:spPr bwMode="auto">
          <a:xfrm>
            <a:off x="4462463" y="3175000"/>
            <a:ext cx="98742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3   10.000</a:t>
            </a:r>
          </a:p>
        </p:txBody>
      </p:sp>
      <p:sp>
        <p:nvSpPr>
          <p:cNvPr id="32" name="Text Box 28"/>
          <p:cNvSpPr txBox="1">
            <a:spLocks noChangeArrowheads="1"/>
          </p:cNvSpPr>
          <p:nvPr/>
        </p:nvSpPr>
        <p:spPr bwMode="auto">
          <a:xfrm>
            <a:off x="2243138" y="4637088"/>
            <a:ext cx="1203325" cy="261937"/>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3   11.900</a:t>
            </a:r>
          </a:p>
        </p:txBody>
      </p:sp>
      <p:sp>
        <p:nvSpPr>
          <p:cNvPr id="33" name="Text Box 28"/>
          <p:cNvSpPr txBox="1">
            <a:spLocks noChangeArrowheads="1"/>
          </p:cNvSpPr>
          <p:nvPr/>
        </p:nvSpPr>
        <p:spPr bwMode="auto">
          <a:xfrm>
            <a:off x="8274050" y="3189288"/>
            <a:ext cx="1112838"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3    1.900</a:t>
            </a:r>
          </a:p>
        </p:txBody>
      </p:sp>
      <p:sp>
        <p:nvSpPr>
          <p:cNvPr id="26654"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6655"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E765658B-5A01-4432-9713-3EC70489EF4E}"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afterEffect">
                                  <p:stCondLst>
                                    <p:cond delay="0"/>
                                  </p:stCondLst>
                                  <p:childTnLst>
                                    <p:animClr clrSpc="rgb" dir="cw">
                                      <p:cBhvr override="childStyle">
                                        <p:cTn id="6" dur="250" fill="hold"/>
                                        <p:tgtEl>
                                          <p:spTgt spid="16390">
                                            <p:txEl>
                                              <p:pRg st="1" end="1"/>
                                            </p:txEl>
                                          </p:spTgt>
                                        </p:tgtEl>
                                        <p:attrNameLst>
                                          <p:attrName>style.color</p:attrName>
                                        </p:attrNameLst>
                                      </p:cBhvr>
                                      <p:to>
                                        <a:srgbClr val="0000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250" fill="hold"/>
                                        <p:tgtEl>
                                          <p:spTgt spid="16390">
                                            <p:txEl>
                                              <p:pRg st="1" end="1"/>
                                            </p:txEl>
                                          </p:spTgt>
                                        </p:tgtEl>
                                        <p:attrNameLst>
                                          <p:attrName>style.color</p:attrName>
                                        </p:attrNameLst>
                                      </p:cBhvr>
                                      <p:to>
                                        <a:srgbClr val="50A026"/>
                                      </p:to>
                                    </p:animClr>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subTnLst>
                                    <p:animClr clrSpc="rgb" dir="cw">
                                      <p:cBhvr override="childStyle">
                                        <p:cTn dur="1" fill="hold" display="0" masterRel="nextClick" afterEffect="1"/>
                                        <p:tgtEl>
                                          <p:spTgt spid="24"/>
                                        </p:tgtEl>
                                        <p:attrNameLst>
                                          <p:attrName>ppt_c</p:attrName>
                                        </p:attrNameLst>
                                      </p:cBhvr>
                                      <p:to>
                                        <a:schemeClr val="tx1"/>
                                      </p:to>
                                    </p:animClr>
                                  </p:subTnLst>
                                </p:cTn>
                              </p:par>
                              <p:par>
                                <p:cTn id="13" presetID="1" presetClass="entr" presetSubtype="0" fill="hold" grpId="0" nodeType="withEffect">
                                  <p:stCondLst>
                                    <p:cond delay="0"/>
                                  </p:stCondLst>
                                  <p:childTnLst>
                                    <p:set>
                                      <p:cBhvr>
                                        <p:cTn id="14" dur="1" fill="hold">
                                          <p:stCondLst>
                                            <p:cond delay="0"/>
                                          </p:stCondLst>
                                        </p:cTn>
                                        <p:tgtEl>
                                          <p:spTgt spid="405528"/>
                                        </p:tgtEl>
                                        <p:attrNameLst>
                                          <p:attrName>style.visibility</p:attrName>
                                        </p:attrNameLst>
                                      </p:cBhvr>
                                      <p:to>
                                        <p:strVal val="visible"/>
                                      </p:to>
                                    </p:set>
                                  </p:childTnLst>
                                  <p:subTnLst>
                                    <p:animClr clrSpc="rgb" dir="cw">
                                      <p:cBhvr override="childStyle">
                                        <p:cTn dur="1" fill="hold" display="0" masterRel="nextClick" afterEffect="1"/>
                                        <p:tgtEl>
                                          <p:spTgt spid="405528"/>
                                        </p:tgtEl>
                                        <p:attrNameLst>
                                          <p:attrName>ppt_c</p:attrName>
                                        </p:attrNameLst>
                                      </p:cBhvr>
                                      <p:to>
                                        <a:schemeClr val="tx1"/>
                                      </p:to>
                                    </p:animClr>
                                  </p:subTnLst>
                                </p:cTn>
                              </p:par>
                              <p:par>
                                <p:cTn id="15" presetID="1" presetClass="entr" presetSubtype="0" fill="hold" grpId="0" nodeType="withEffect">
                                  <p:stCondLst>
                                    <p:cond delay="0"/>
                                  </p:stCondLst>
                                  <p:childTnLst>
                                    <p:set>
                                      <p:cBhvr>
                                        <p:cTn id="16" dur="1" fill="hold">
                                          <p:stCondLst>
                                            <p:cond delay="0"/>
                                          </p:stCondLst>
                                        </p:cTn>
                                        <p:tgtEl>
                                          <p:spTgt spid="405532"/>
                                        </p:tgtEl>
                                        <p:attrNameLst>
                                          <p:attrName>style.visibility</p:attrName>
                                        </p:attrNameLst>
                                      </p:cBhvr>
                                      <p:to>
                                        <p:strVal val="visible"/>
                                      </p:to>
                                    </p:set>
                                  </p:childTnLst>
                                  <p:subTnLst>
                                    <p:animClr clrSpc="rgb" dir="cw">
                                      <p:cBhvr override="childStyle">
                                        <p:cTn dur="1" fill="hold" display="0" masterRel="nextClick" afterEffect="1"/>
                                        <p:tgtEl>
                                          <p:spTgt spid="405532"/>
                                        </p:tgtEl>
                                        <p:attrNameLst>
                                          <p:attrName>ppt_c</p:attrName>
                                        </p:attrNameLst>
                                      </p:cBhvr>
                                      <p:to>
                                        <a:schemeClr val="tx1"/>
                                      </p:to>
                                    </p:animClr>
                                  </p:subTnLst>
                                </p:cTn>
                              </p:par>
                              <p:par>
                                <p:cTn id="17" presetID="3" presetClass="emph" presetSubtype="2" fill="hold" grpId="1" nodeType="withEffect">
                                  <p:stCondLst>
                                    <p:cond delay="0"/>
                                  </p:stCondLst>
                                  <p:childTnLst>
                                    <p:animClr clrSpc="rgb" dir="cw">
                                      <p:cBhvr override="childStyle">
                                        <p:cTn id="18" dur="1500" fill="hold"/>
                                        <p:tgtEl>
                                          <p:spTgt spid="405528"/>
                                        </p:tgtEl>
                                        <p:attrNameLst>
                                          <p:attrName>style.color</p:attrName>
                                        </p:attrNameLst>
                                      </p:cBhvr>
                                      <p:to>
                                        <a:srgbClr val="50A026"/>
                                      </p:to>
                                    </p:animClr>
                                  </p:childTnLst>
                                </p:cTn>
                              </p:par>
                              <p:par>
                                <p:cTn id="19" presetID="3" presetClass="emph" presetSubtype="2" fill="hold" grpId="1" nodeType="withEffect">
                                  <p:stCondLst>
                                    <p:cond delay="0"/>
                                  </p:stCondLst>
                                  <p:childTnLst>
                                    <p:animClr clrSpc="rgb" dir="cw">
                                      <p:cBhvr override="childStyle">
                                        <p:cTn id="20" dur="1300" fill="hold"/>
                                        <p:tgtEl>
                                          <p:spTgt spid="405532"/>
                                        </p:tgtEl>
                                        <p:attrNameLst>
                                          <p:attrName>style.color</p:attrName>
                                        </p:attrNameLst>
                                      </p:cBhvr>
                                      <p:to>
                                        <a:srgbClr val="50A026"/>
                                      </p:to>
                                    </p:animClr>
                                  </p:childTnLst>
                                </p:cTn>
                              </p:par>
                              <p:par>
                                <p:cTn id="21" presetID="3" presetClass="emph" presetSubtype="2" fill="hold" grpId="1" nodeType="withEffect">
                                  <p:stCondLst>
                                    <p:cond delay="0"/>
                                  </p:stCondLst>
                                  <p:childTnLst>
                                    <p:animClr clrSpc="rgb" dir="cw">
                                      <p:cBhvr override="childStyle">
                                        <p:cTn id="22" dur="1400" fill="hold"/>
                                        <p:tgtEl>
                                          <p:spTgt spid="24"/>
                                        </p:tgtEl>
                                        <p:attrNameLst>
                                          <p:attrName>style.color</p:attrName>
                                        </p:attrNameLst>
                                      </p:cBhvr>
                                      <p:to>
                                        <a:srgbClr val="50A026"/>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chemeClr val="tx1"/>
                                      </p:to>
                                    </p:animClr>
                                  </p:subTnLst>
                                </p:cTn>
                              </p:par>
                              <p:par>
                                <p:cTn id="27" presetID="1" presetClass="entr" presetSubtype="0" fill="hold" grpId="0" nodeType="withEffect">
                                  <p:stCondLst>
                                    <p:cond delay="0"/>
                                  </p:stCondLst>
                                  <p:childTnLst>
                                    <p:set>
                                      <p:cBhvr>
                                        <p:cTn id="28" dur="1" fill="hold">
                                          <p:stCondLst>
                                            <p:cond delay="0"/>
                                          </p:stCondLst>
                                        </p:cTn>
                                        <p:tgtEl>
                                          <p:spTgt spid="405524"/>
                                        </p:tgtEl>
                                        <p:attrNameLst>
                                          <p:attrName>style.visibility</p:attrName>
                                        </p:attrNameLst>
                                      </p:cBhvr>
                                      <p:to>
                                        <p:strVal val="visible"/>
                                      </p:to>
                                    </p:set>
                                  </p:childTnLst>
                                  <p:subTnLst>
                                    <p:animClr clrSpc="rgb" dir="cw">
                                      <p:cBhvr override="childStyle">
                                        <p:cTn dur="1" fill="hold" display="0" masterRel="nextClick" afterEffect="1"/>
                                        <p:tgtEl>
                                          <p:spTgt spid="405524"/>
                                        </p:tgtEl>
                                        <p:attrNameLst>
                                          <p:attrName>ppt_c</p:attrName>
                                        </p:attrNameLst>
                                      </p:cBhvr>
                                      <p:to>
                                        <a:schemeClr val="tx1"/>
                                      </p:to>
                                    </p:animClr>
                                  </p:sub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chemeClr val="tx1"/>
                                      </p:to>
                                    </p:animClr>
                                  </p:subTnLst>
                                </p:cTn>
                              </p:par>
                              <p:par>
                                <p:cTn id="31" presetID="3" presetClass="emph" presetSubtype="2" fill="hold" nodeType="withEffect">
                                  <p:stCondLst>
                                    <p:cond delay="0"/>
                                  </p:stCondLst>
                                  <p:childTnLst>
                                    <p:animClr clrSpc="rgb" dir="cw">
                                      <p:cBhvr override="childStyle">
                                        <p:cTn id="32" dur="500" fill="hold"/>
                                        <p:tgtEl>
                                          <p:spTgt spid="16390">
                                            <p:txEl>
                                              <p:pRg st="1" end="1"/>
                                            </p:txEl>
                                          </p:spTgt>
                                        </p:tgtEl>
                                        <p:attrNameLst>
                                          <p:attrName>style.color</p:attrName>
                                        </p:attrNameLst>
                                      </p:cBhvr>
                                      <p:to>
                                        <a:srgbClr val="000000"/>
                                      </p:to>
                                    </p:animClr>
                                  </p:childTnLst>
                                </p:cTn>
                              </p:par>
                              <p:par>
                                <p:cTn id="33" presetID="3" presetClass="emph" presetSubtype="2" fill="hold" grpId="0" nodeType="withEffect">
                                  <p:stCondLst>
                                    <p:cond delay="0"/>
                                  </p:stCondLst>
                                  <p:childTnLst>
                                    <p:animClr clrSpc="rgb" dir="cw">
                                      <p:cBhvr override="childStyle">
                                        <p:cTn id="34" dur="500" fill="hold"/>
                                        <p:tgtEl>
                                          <p:spTgt spid="16390">
                                            <p:txEl>
                                              <p:pRg st="2" end="2"/>
                                            </p:txEl>
                                          </p:spTgt>
                                        </p:tgtEl>
                                        <p:attrNameLst>
                                          <p:attrName>style.color</p:attrName>
                                        </p:attrNameLst>
                                      </p:cBhvr>
                                      <p:to>
                                        <a:srgbClr val="50A026"/>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par>
                                <p:cTn id="43" presetID="3" presetClass="emph" presetSubtype="2" fill="hold" nodeType="withEffect">
                                  <p:stCondLst>
                                    <p:cond delay="0"/>
                                  </p:stCondLst>
                                  <p:childTnLst>
                                    <p:animClr clrSpc="rgb" dir="cw">
                                      <p:cBhvr override="childStyle">
                                        <p:cTn id="44" dur="700" fill="hold"/>
                                        <p:tgtEl>
                                          <p:spTgt spid="16390">
                                            <p:txEl>
                                              <p:pRg st="2" end="2"/>
                                            </p:txEl>
                                          </p:spTgt>
                                        </p:tgtEl>
                                        <p:attrNameLst>
                                          <p:attrName>style.color</p:attrName>
                                        </p:attrNameLst>
                                      </p:cBhvr>
                                      <p:to>
                                        <a:srgbClr val="000000"/>
                                      </p:to>
                                    </p:animClr>
                                  </p:childTnLst>
                                </p:cTn>
                              </p:par>
                              <p:par>
                                <p:cTn id="45" presetID="3" presetClass="emph" presetSubtype="2" fill="hold" grpId="0" nodeType="withEffect">
                                  <p:stCondLst>
                                    <p:cond delay="0"/>
                                  </p:stCondLst>
                                  <p:childTnLst>
                                    <p:animClr clrSpc="rgb" dir="cw">
                                      <p:cBhvr override="childStyle">
                                        <p:cTn id="46" dur="100" fill="hold"/>
                                        <p:tgtEl>
                                          <p:spTgt spid="16390">
                                            <p:txEl>
                                              <p:pRg st="3" end="3"/>
                                            </p:txEl>
                                          </p:spTgt>
                                        </p:tgtEl>
                                        <p:attrNameLst>
                                          <p:attrName>style.color</p:attrName>
                                        </p:attrNameLst>
                                      </p:cBhvr>
                                      <p:to>
                                        <a:srgbClr val="50A02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build="p"/>
      <p:bldP spid="405524" grpId="0"/>
      <p:bldP spid="405528" grpId="0"/>
      <p:bldP spid="405528" grpId="1"/>
      <p:bldP spid="405532" grpId="0"/>
      <p:bldP spid="405532" grpId="1"/>
      <p:bldP spid="24" grpId="0"/>
      <p:bldP spid="24" grpId="1"/>
      <p:bldP spid="25" grpId="0"/>
      <p:bldP spid="29" grpId="0"/>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3"/>
          <p:cNvSpPr>
            <a:spLocks noGrp="1" noChangeArrowheads="1"/>
          </p:cNvSpPr>
          <p:nvPr>
            <p:ph type="body" idx="1"/>
          </p:nvPr>
        </p:nvSpPr>
        <p:spPr>
          <a:xfrm>
            <a:off x="525463" y="1354138"/>
            <a:ext cx="11852275" cy="5213350"/>
          </a:xfrm>
        </p:spPr>
        <p:txBody>
          <a:bodyPr/>
          <a:lstStyle/>
          <a:p>
            <a:pPr marL="342900" indent="-342900" eaLnBrk="1" hangingPunct="1">
              <a:buFont typeface="Wingdings" pitchFamily="2" charset="2"/>
              <a:buNone/>
              <a:defRPr/>
            </a:pPr>
            <a:r>
              <a:rPr lang="de-DE" sz="1400" dirty="0" smtClean="0"/>
              <a:t>1 Geldeingang der Anzahlung AG (Geldfluss)</a:t>
            </a:r>
          </a:p>
          <a:p>
            <a:pPr marL="342900" indent="-342900" eaLnBrk="1" hangingPunct="1">
              <a:buFont typeface="Wingdings" pitchFamily="2" charset="2"/>
              <a:buNone/>
              <a:defRPr/>
            </a:pPr>
            <a:r>
              <a:rPr lang="de-DE" sz="1400" dirty="0" smtClean="0"/>
              <a:t>2 Verbindlichkeit der Anzahlung AV </a:t>
            </a:r>
            <a:r>
              <a:rPr lang="de-DE" sz="1400" i="1" dirty="0" smtClean="0">
                <a:solidFill>
                  <a:schemeClr val="tx2"/>
                </a:solidFill>
              </a:rPr>
              <a:t>(wird vom Programm erzeugt)</a:t>
            </a:r>
          </a:p>
          <a:p>
            <a:pPr marL="342900" indent="-342900" eaLnBrk="1" hangingPunct="1">
              <a:buFont typeface="Wingdings" pitchFamily="2" charset="2"/>
              <a:buNone/>
              <a:defRPr/>
            </a:pPr>
            <a:r>
              <a:rPr lang="de-DE" sz="1400" dirty="0" smtClean="0"/>
              <a:t>3 Schlussrechnung SR</a:t>
            </a:r>
          </a:p>
          <a:p>
            <a:pPr marL="342900" indent="-342900" eaLnBrk="1" hangingPunct="1">
              <a:buFont typeface="Wingdings" pitchFamily="2" charset="2"/>
              <a:buNone/>
              <a:defRPr/>
            </a:pPr>
            <a:r>
              <a:rPr lang="de-DE" sz="1400" dirty="0" smtClean="0"/>
              <a:t>4 Auflösung der </a:t>
            </a:r>
            <a:r>
              <a:rPr lang="de-DE" sz="1400" dirty="0" smtClean="0">
                <a:solidFill>
                  <a:schemeClr val="tx2"/>
                </a:solidFill>
              </a:rPr>
              <a:t>Anzahlung SU </a:t>
            </a:r>
            <a:r>
              <a:rPr lang="de-DE" sz="1400" i="1" dirty="0" smtClean="0">
                <a:solidFill>
                  <a:schemeClr val="tx2"/>
                </a:solidFill>
              </a:rPr>
              <a:t>(wird vom Programm erzeugt)</a:t>
            </a:r>
          </a:p>
          <a:p>
            <a:pPr marL="342900" indent="-342900" eaLnBrk="1" hangingPunct="1">
              <a:buFont typeface="Wingdings" pitchFamily="2" charset="2"/>
              <a:buNone/>
              <a:defRPr/>
            </a:pPr>
            <a:endParaRPr lang="de-DE" sz="1400" i="1" dirty="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a:solidFill>
                <a:schemeClr val="tx2"/>
              </a:solidFill>
            </a:endParaRPr>
          </a:p>
          <a:p>
            <a:pPr marL="342900" indent="-342900" eaLnBrk="1" hangingPunct="1">
              <a:buFont typeface="Wingdings" pitchFamily="2" charset="2"/>
              <a:buNone/>
              <a:defRPr/>
            </a:pPr>
            <a:endParaRPr lang="de-DE" sz="1400" i="1" dirty="0" smtClean="0">
              <a:solidFill>
                <a:schemeClr val="tx2"/>
              </a:solidFill>
            </a:endParaRPr>
          </a:p>
          <a:p>
            <a:pPr marL="342900" indent="-342900" eaLnBrk="1" hangingPunct="1">
              <a:buFont typeface="Wingdings" pitchFamily="2" charset="2"/>
              <a:buNone/>
              <a:defRPr/>
            </a:pPr>
            <a:endParaRPr lang="de-DE" sz="1400" i="1" dirty="0">
              <a:solidFill>
                <a:schemeClr val="tx2"/>
              </a:solidFill>
            </a:endParaRPr>
          </a:p>
          <a:p>
            <a:pPr marL="342900" indent="-342900" eaLnBrk="1" hangingPunct="1">
              <a:buFont typeface="Wingdings" pitchFamily="2" charset="2"/>
              <a:buNone/>
              <a:defRPr/>
            </a:pPr>
            <a:r>
              <a:rPr lang="de-DE" sz="1400" dirty="0" smtClean="0">
                <a:solidFill>
                  <a:schemeClr val="tx2"/>
                </a:solidFill>
                <a:sym typeface="Wingdings" pitchFamily="2" charset="2"/>
              </a:rPr>
              <a:t> Beim Buchen der Zahlung wird die Umbuchung für die Ermittlung der Umsatzsteuer erzeugt.</a:t>
            </a:r>
          </a:p>
          <a:p>
            <a:pPr marL="234000" indent="-342900" eaLnBrk="1" hangingPunct="1">
              <a:buFont typeface="Wingdings" pitchFamily="2" charset="2"/>
              <a:buNone/>
              <a:defRPr/>
            </a:pPr>
            <a:r>
              <a:rPr lang="de-DE" sz="1400" dirty="0" smtClean="0">
                <a:sym typeface="Wingdings" pitchFamily="2" charset="2"/>
              </a:rPr>
              <a:t> In </a:t>
            </a:r>
            <a:r>
              <a:rPr lang="de-DE" sz="1400" dirty="0">
                <a:sym typeface="Wingdings" pitchFamily="2" charset="2"/>
              </a:rPr>
              <a:t>der </a:t>
            </a:r>
            <a:r>
              <a:rPr lang="de-DE" sz="1400" dirty="0"/>
              <a:t>Offenen-Posten-Buchführung wird </a:t>
            </a:r>
            <a:r>
              <a:rPr lang="de-DE" sz="1400" dirty="0" smtClean="0"/>
              <a:t>nur der Zahlungseingang dargestellt, nicht die Abschlagsrechnung. Eine          Überwachung des Zahlungseingangs der angeforderten Anzahlung ist nicht möglich.</a:t>
            </a:r>
            <a:endParaRPr lang="de-DE" sz="1400" i="1" dirty="0" smtClean="0">
              <a:solidFill>
                <a:schemeClr val="tx2"/>
              </a:solidFill>
            </a:endParaRPr>
          </a:p>
        </p:txBody>
      </p:sp>
      <p:sp>
        <p:nvSpPr>
          <p:cNvPr id="27651"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408C7EE-5D34-494E-85B9-3ACC9309D35E}" type="slidenum">
              <a:rPr lang="de-DE" smtClean="0">
                <a:solidFill>
                  <a:srgbClr val="000000"/>
                </a:solidFill>
              </a:rPr>
              <a:pPr algn="r" eaLnBrk="1" hangingPunct="1">
                <a:lnSpc>
                  <a:spcPct val="100000"/>
                </a:lnSpc>
                <a:defRPr/>
              </a:pPr>
              <a:t>13</a:t>
            </a:fld>
            <a:endParaRPr lang="de-DE" smtClean="0">
              <a:solidFill>
                <a:srgbClr val="000000"/>
              </a:solidFill>
            </a:endParaRPr>
          </a:p>
        </p:txBody>
      </p:sp>
      <p:sp>
        <p:nvSpPr>
          <p:cNvPr id="27652" name="Textfeld 1"/>
          <p:cNvSpPr txBox="1">
            <a:spLocks noChangeArrowheads="1"/>
          </p:cNvSpPr>
          <p:nvPr/>
        </p:nvSpPr>
        <p:spPr bwMode="auto">
          <a:xfrm>
            <a:off x="7581900" y="4511675"/>
            <a:ext cx="4546600" cy="341313"/>
          </a:xfrm>
          <a:prstGeom prst="rect">
            <a:avLst/>
          </a:prstGeom>
          <a:noFill/>
          <a:ln w="9525">
            <a:noFill/>
            <a:miter lim="800000"/>
            <a:headEnd/>
            <a:tailEnd/>
          </a:ln>
        </p:spPr>
        <p:txBody>
          <a:bodyPr>
            <a:spAutoFit/>
          </a:bodyPr>
          <a:lstStyle/>
          <a:p>
            <a:pPr algn="ctr">
              <a:lnSpc>
                <a:spcPct val="90000"/>
              </a:lnSpc>
            </a:pPr>
            <a:r>
              <a:rPr lang="de-DE">
                <a:solidFill>
                  <a:srgbClr val="000000"/>
                </a:solidFill>
              </a:rPr>
              <a:t>                                               </a:t>
            </a:r>
          </a:p>
        </p:txBody>
      </p:sp>
      <p:sp>
        <p:nvSpPr>
          <p:cNvPr id="27653" name="Textfeld 59"/>
          <p:cNvSpPr txBox="1">
            <a:spLocks noChangeArrowheads="1"/>
          </p:cNvSpPr>
          <p:nvPr/>
        </p:nvSpPr>
        <p:spPr bwMode="auto">
          <a:xfrm>
            <a:off x="7464425" y="4768850"/>
            <a:ext cx="3286125" cy="341313"/>
          </a:xfrm>
          <a:prstGeom prst="rect">
            <a:avLst/>
          </a:prstGeom>
          <a:noFill/>
          <a:ln w="9525">
            <a:noFill/>
            <a:miter lim="800000"/>
            <a:headEnd/>
            <a:tailEnd/>
          </a:ln>
        </p:spPr>
        <p:txBody>
          <a:bodyPr>
            <a:spAutoFit/>
          </a:bodyPr>
          <a:lstStyle/>
          <a:p>
            <a:pPr algn="ctr">
              <a:lnSpc>
                <a:spcPct val="90000"/>
              </a:lnSpc>
            </a:pPr>
            <a:endParaRPr lang="de-DE">
              <a:solidFill>
                <a:srgbClr val="000000"/>
              </a:solidFill>
            </a:endParaRPr>
          </a:p>
        </p:txBody>
      </p:sp>
      <p:sp>
        <p:nvSpPr>
          <p:cNvPr id="27654" name="Line 8"/>
          <p:cNvSpPr>
            <a:spLocks noChangeShapeType="1"/>
          </p:cNvSpPr>
          <p:nvPr/>
        </p:nvSpPr>
        <p:spPr bwMode="auto">
          <a:xfrm>
            <a:off x="1311275" y="2649538"/>
            <a:ext cx="3095625" cy="0"/>
          </a:xfrm>
          <a:prstGeom prst="line">
            <a:avLst/>
          </a:prstGeom>
          <a:noFill/>
          <a:ln w="28575">
            <a:noFill/>
            <a:round/>
            <a:headEnd/>
            <a:tailEnd type="none" w="lg" len="lg"/>
          </a:ln>
          <a:effectLst/>
        </p:spPr>
        <p:txBody>
          <a:bodyPr lIns="90000" tIns="46800" rIns="90000" bIns="46800"/>
          <a:lstStyle/>
          <a:p>
            <a:endParaRPr lang="de-DE"/>
          </a:p>
        </p:txBody>
      </p:sp>
      <p:sp>
        <p:nvSpPr>
          <p:cNvPr id="27655" name="Line 17"/>
          <p:cNvSpPr>
            <a:spLocks noChangeShapeType="1"/>
          </p:cNvSpPr>
          <p:nvPr/>
        </p:nvSpPr>
        <p:spPr bwMode="auto">
          <a:xfrm>
            <a:off x="763588" y="4481513"/>
            <a:ext cx="2592387"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56" name="Line 18"/>
          <p:cNvSpPr>
            <a:spLocks noChangeShapeType="1"/>
          </p:cNvSpPr>
          <p:nvPr/>
        </p:nvSpPr>
        <p:spPr bwMode="auto">
          <a:xfrm>
            <a:off x="2058988" y="4481513"/>
            <a:ext cx="0" cy="792162"/>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57" name="Text Box 19"/>
          <p:cNvSpPr txBox="1">
            <a:spLocks noChangeArrowheads="1"/>
          </p:cNvSpPr>
          <p:nvPr/>
        </p:nvSpPr>
        <p:spPr bwMode="auto">
          <a:xfrm>
            <a:off x="1106488" y="4117975"/>
            <a:ext cx="1674812"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000000"/>
                </a:solidFill>
              </a:rPr>
              <a:t>      10000  Debitor</a:t>
            </a:r>
          </a:p>
        </p:txBody>
      </p:sp>
      <p:sp>
        <p:nvSpPr>
          <p:cNvPr id="405524" name="Text Box 20"/>
          <p:cNvSpPr txBox="1">
            <a:spLocks noChangeArrowheads="1"/>
          </p:cNvSpPr>
          <p:nvPr/>
        </p:nvSpPr>
        <p:spPr bwMode="auto">
          <a:xfrm>
            <a:off x="746125" y="4616450"/>
            <a:ext cx="126047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3        35.700</a:t>
            </a:r>
          </a:p>
        </p:txBody>
      </p:sp>
      <p:sp>
        <p:nvSpPr>
          <p:cNvPr id="27659" name="Line 21"/>
          <p:cNvSpPr>
            <a:spLocks noChangeShapeType="1"/>
          </p:cNvSpPr>
          <p:nvPr/>
        </p:nvSpPr>
        <p:spPr bwMode="auto">
          <a:xfrm>
            <a:off x="655638" y="3135313"/>
            <a:ext cx="2592387"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60" name="Line 22"/>
          <p:cNvSpPr>
            <a:spLocks noChangeShapeType="1"/>
          </p:cNvSpPr>
          <p:nvPr/>
        </p:nvSpPr>
        <p:spPr bwMode="auto">
          <a:xfrm>
            <a:off x="2058988" y="3130550"/>
            <a:ext cx="0"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61" name="Text Box 23"/>
          <p:cNvSpPr txBox="1">
            <a:spLocks noChangeArrowheads="1"/>
          </p:cNvSpPr>
          <p:nvPr/>
        </p:nvSpPr>
        <p:spPr bwMode="auto">
          <a:xfrm>
            <a:off x="1308100" y="2816225"/>
            <a:ext cx="1463675" cy="274638"/>
          </a:xfrm>
          <a:prstGeom prst="rect">
            <a:avLst/>
          </a:prstGeom>
          <a:noFill/>
          <a:ln w="19050" algn="ctr">
            <a:noFill/>
            <a:miter lim="800000"/>
            <a:headEnd/>
            <a:tailEnd type="none" w="lg" len="lg"/>
          </a:ln>
          <a:effectLst/>
        </p:spPr>
        <p:txBody>
          <a:bodyPr wrap="none"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1200/1800 Bank</a:t>
            </a:r>
          </a:p>
        </p:txBody>
      </p:sp>
      <p:sp>
        <p:nvSpPr>
          <p:cNvPr id="405528" name="Text Box 24"/>
          <p:cNvSpPr txBox="1">
            <a:spLocks noChangeArrowheads="1"/>
          </p:cNvSpPr>
          <p:nvPr/>
        </p:nvSpPr>
        <p:spPr bwMode="auto">
          <a:xfrm>
            <a:off x="741363" y="3217863"/>
            <a:ext cx="1204912"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1       11.900</a:t>
            </a:r>
          </a:p>
        </p:txBody>
      </p:sp>
      <p:sp>
        <p:nvSpPr>
          <p:cNvPr id="27663" name="Line 25"/>
          <p:cNvSpPr>
            <a:spLocks noChangeShapeType="1"/>
          </p:cNvSpPr>
          <p:nvPr/>
        </p:nvSpPr>
        <p:spPr bwMode="auto">
          <a:xfrm flipV="1">
            <a:off x="3473450" y="3121025"/>
            <a:ext cx="2897188" cy="952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64" name="Line 26"/>
          <p:cNvSpPr>
            <a:spLocks noChangeShapeType="1"/>
          </p:cNvSpPr>
          <p:nvPr/>
        </p:nvSpPr>
        <p:spPr bwMode="auto">
          <a:xfrm>
            <a:off x="4759325" y="3130550"/>
            <a:ext cx="11113"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65" name="Text Box 27"/>
          <p:cNvSpPr txBox="1">
            <a:spLocks noChangeArrowheads="1"/>
          </p:cNvSpPr>
          <p:nvPr/>
        </p:nvSpPr>
        <p:spPr bwMode="auto">
          <a:xfrm>
            <a:off x="3351213" y="2851150"/>
            <a:ext cx="3513137" cy="279400"/>
          </a:xfrm>
          <a:prstGeom prst="rect">
            <a:avLst/>
          </a:prstGeom>
          <a:noFill/>
          <a:ln w="19050" algn="ctr">
            <a:noFill/>
            <a:miter lim="800000"/>
            <a:headEnd/>
            <a:tailEnd type="none" w="lg" len="lg"/>
          </a:ln>
          <a:effectLst/>
        </p:spPr>
        <p:txBody>
          <a:bodyPr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1718/3272 Erhaltene Anzahlung 19% </a:t>
            </a:r>
          </a:p>
        </p:txBody>
      </p:sp>
      <p:sp>
        <p:nvSpPr>
          <p:cNvPr id="405532" name="Text Box 28"/>
          <p:cNvSpPr txBox="1">
            <a:spLocks noChangeArrowheads="1"/>
          </p:cNvSpPr>
          <p:nvPr/>
        </p:nvSpPr>
        <p:spPr bwMode="auto">
          <a:xfrm>
            <a:off x="4868863" y="3216275"/>
            <a:ext cx="1096962"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2     10.000</a:t>
            </a:r>
          </a:p>
        </p:txBody>
      </p:sp>
      <p:sp>
        <p:nvSpPr>
          <p:cNvPr id="27667" name="Line 25"/>
          <p:cNvSpPr>
            <a:spLocks noChangeShapeType="1"/>
          </p:cNvSpPr>
          <p:nvPr/>
        </p:nvSpPr>
        <p:spPr bwMode="auto">
          <a:xfrm>
            <a:off x="6777038" y="3121025"/>
            <a:ext cx="2592387"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68" name="Line 26"/>
          <p:cNvSpPr>
            <a:spLocks noChangeShapeType="1"/>
          </p:cNvSpPr>
          <p:nvPr/>
        </p:nvSpPr>
        <p:spPr bwMode="auto">
          <a:xfrm>
            <a:off x="8018463" y="3135313"/>
            <a:ext cx="0" cy="79057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69" name="Text Box 27"/>
          <p:cNvSpPr txBox="1">
            <a:spLocks noChangeArrowheads="1"/>
          </p:cNvSpPr>
          <p:nvPr/>
        </p:nvSpPr>
        <p:spPr bwMode="auto">
          <a:xfrm>
            <a:off x="6746875" y="2843213"/>
            <a:ext cx="2622550" cy="277812"/>
          </a:xfrm>
          <a:prstGeom prst="rect">
            <a:avLst/>
          </a:prstGeom>
          <a:noFill/>
          <a:ln w="19050" algn="ctr">
            <a:noFill/>
            <a:miter lim="800000"/>
            <a:headEnd/>
            <a:tailEnd type="none" w="lg" len="lg"/>
          </a:ln>
          <a:effectLst/>
        </p:spPr>
        <p:txBody>
          <a:bodyPr wrap="none"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1776/3806 Umsatzsteuer 19%</a:t>
            </a:r>
          </a:p>
        </p:txBody>
      </p:sp>
      <p:sp>
        <p:nvSpPr>
          <p:cNvPr id="25" name="Text Box 29"/>
          <p:cNvSpPr txBox="1">
            <a:spLocks noChangeArrowheads="1"/>
          </p:cNvSpPr>
          <p:nvPr/>
        </p:nvSpPr>
        <p:spPr bwMode="auto">
          <a:xfrm>
            <a:off x="8077200" y="3200400"/>
            <a:ext cx="1420813" cy="261938"/>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2       1.900</a:t>
            </a:r>
          </a:p>
        </p:txBody>
      </p:sp>
      <p:sp>
        <p:nvSpPr>
          <p:cNvPr id="27671" name="Line 26"/>
          <p:cNvSpPr>
            <a:spLocks noChangeShapeType="1"/>
          </p:cNvSpPr>
          <p:nvPr/>
        </p:nvSpPr>
        <p:spPr bwMode="auto">
          <a:xfrm>
            <a:off x="4759325" y="4481513"/>
            <a:ext cx="0" cy="792162"/>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72" name="Text Box 27"/>
          <p:cNvSpPr txBox="1">
            <a:spLocks noChangeArrowheads="1"/>
          </p:cNvSpPr>
          <p:nvPr/>
        </p:nvSpPr>
        <p:spPr bwMode="auto">
          <a:xfrm>
            <a:off x="3783013" y="4119563"/>
            <a:ext cx="2341562" cy="279400"/>
          </a:xfrm>
          <a:prstGeom prst="rect">
            <a:avLst/>
          </a:prstGeom>
          <a:noFill/>
          <a:ln w="19050" algn="ctr">
            <a:noFill/>
            <a:miter lim="800000"/>
            <a:headEnd/>
            <a:tailEnd type="none" w="lg" len="lg"/>
          </a:ln>
          <a:effectLst/>
        </p:spPr>
        <p:txBody>
          <a:bodyPr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8400/ 4400 Erlöse  19%</a:t>
            </a:r>
          </a:p>
        </p:txBody>
      </p:sp>
      <p:sp>
        <p:nvSpPr>
          <p:cNvPr id="29" name="Text Box 29"/>
          <p:cNvSpPr txBox="1">
            <a:spLocks noChangeArrowheads="1"/>
          </p:cNvSpPr>
          <p:nvPr/>
        </p:nvSpPr>
        <p:spPr bwMode="auto">
          <a:xfrm>
            <a:off x="4868863" y="4616450"/>
            <a:ext cx="1501775"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3      30.000</a:t>
            </a:r>
          </a:p>
        </p:txBody>
      </p:sp>
      <p:sp>
        <p:nvSpPr>
          <p:cNvPr id="27674" name="Line 25"/>
          <p:cNvSpPr>
            <a:spLocks noChangeShapeType="1"/>
          </p:cNvSpPr>
          <p:nvPr/>
        </p:nvSpPr>
        <p:spPr bwMode="auto">
          <a:xfrm>
            <a:off x="3473450" y="4486275"/>
            <a:ext cx="2593975"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31" name="Text Box 28"/>
          <p:cNvSpPr txBox="1">
            <a:spLocks noChangeArrowheads="1"/>
          </p:cNvSpPr>
          <p:nvPr/>
        </p:nvSpPr>
        <p:spPr bwMode="auto">
          <a:xfrm>
            <a:off x="3584575" y="3235325"/>
            <a:ext cx="1042988"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4    10.000</a:t>
            </a:r>
          </a:p>
        </p:txBody>
      </p:sp>
      <p:sp>
        <p:nvSpPr>
          <p:cNvPr id="33" name="Text Box 28"/>
          <p:cNvSpPr txBox="1">
            <a:spLocks noChangeArrowheads="1"/>
          </p:cNvSpPr>
          <p:nvPr/>
        </p:nvSpPr>
        <p:spPr bwMode="auto">
          <a:xfrm>
            <a:off x="6818313" y="3200400"/>
            <a:ext cx="1112837"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4       1.900</a:t>
            </a:r>
          </a:p>
        </p:txBody>
      </p:sp>
      <p:sp>
        <p:nvSpPr>
          <p:cNvPr id="34" name="Text Box 24"/>
          <p:cNvSpPr txBox="1">
            <a:spLocks noChangeArrowheads="1"/>
          </p:cNvSpPr>
          <p:nvPr/>
        </p:nvSpPr>
        <p:spPr bwMode="auto">
          <a:xfrm>
            <a:off x="2208213" y="4616450"/>
            <a:ext cx="1206500"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1       11.900</a:t>
            </a:r>
          </a:p>
        </p:txBody>
      </p:sp>
      <p:sp>
        <p:nvSpPr>
          <p:cNvPr id="27678" name="Line 17"/>
          <p:cNvSpPr>
            <a:spLocks noChangeShapeType="1"/>
          </p:cNvSpPr>
          <p:nvPr/>
        </p:nvSpPr>
        <p:spPr bwMode="auto">
          <a:xfrm>
            <a:off x="6497638" y="4492625"/>
            <a:ext cx="3521075"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79" name="Line 26"/>
          <p:cNvSpPr>
            <a:spLocks noChangeShapeType="1"/>
          </p:cNvSpPr>
          <p:nvPr/>
        </p:nvSpPr>
        <p:spPr bwMode="auto">
          <a:xfrm>
            <a:off x="8018463" y="4516438"/>
            <a:ext cx="0" cy="79057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7680" name="Text Box 19"/>
          <p:cNvSpPr txBox="1">
            <a:spLocks noChangeArrowheads="1"/>
          </p:cNvSpPr>
          <p:nvPr/>
        </p:nvSpPr>
        <p:spPr bwMode="auto">
          <a:xfrm>
            <a:off x="6497638" y="4179888"/>
            <a:ext cx="355282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000000"/>
                </a:solidFill>
              </a:rPr>
              <a:t>1593/1495 Verrechnung erh. Anzahlungen</a:t>
            </a:r>
          </a:p>
        </p:txBody>
      </p:sp>
      <p:sp>
        <p:nvSpPr>
          <p:cNvPr id="89" name="Text Box 24"/>
          <p:cNvSpPr txBox="1">
            <a:spLocks noChangeArrowheads="1"/>
          </p:cNvSpPr>
          <p:nvPr/>
        </p:nvSpPr>
        <p:spPr bwMode="auto">
          <a:xfrm>
            <a:off x="6724650" y="4645025"/>
            <a:ext cx="1300163" cy="261938"/>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 2      11.900</a:t>
            </a:r>
          </a:p>
        </p:txBody>
      </p:sp>
      <p:sp>
        <p:nvSpPr>
          <p:cNvPr id="90" name="Text Box 24"/>
          <p:cNvSpPr txBox="1">
            <a:spLocks noChangeArrowheads="1"/>
          </p:cNvSpPr>
          <p:nvPr/>
        </p:nvSpPr>
        <p:spPr bwMode="auto">
          <a:xfrm>
            <a:off x="8108950" y="4614863"/>
            <a:ext cx="1420813"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4         11.900</a:t>
            </a:r>
          </a:p>
        </p:txBody>
      </p:sp>
      <p:sp>
        <p:nvSpPr>
          <p:cNvPr id="91" name="Text Box 29"/>
          <p:cNvSpPr txBox="1">
            <a:spLocks noChangeArrowheads="1"/>
          </p:cNvSpPr>
          <p:nvPr/>
        </p:nvSpPr>
        <p:spPr bwMode="auto">
          <a:xfrm>
            <a:off x="8077200" y="3473450"/>
            <a:ext cx="1358900"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3       5.700</a:t>
            </a:r>
          </a:p>
        </p:txBody>
      </p:sp>
      <p:sp>
        <p:nvSpPr>
          <p:cNvPr id="27684" name="Rechteck 2"/>
          <p:cNvSpPr>
            <a:spLocks noChangeArrowheads="1"/>
          </p:cNvSpPr>
          <p:nvPr/>
        </p:nvSpPr>
        <p:spPr bwMode="auto">
          <a:xfrm>
            <a:off x="9834563" y="3592513"/>
            <a:ext cx="184150" cy="341312"/>
          </a:xfrm>
          <a:prstGeom prst="rect">
            <a:avLst/>
          </a:prstGeom>
          <a:noFill/>
          <a:ln w="9525">
            <a:noFill/>
            <a:miter lim="800000"/>
            <a:headEnd/>
            <a:tailEnd/>
          </a:ln>
        </p:spPr>
        <p:txBody>
          <a:bodyPr wrap="none">
            <a:spAutoFit/>
          </a:bodyPr>
          <a:lstStyle/>
          <a:p>
            <a:pPr algn="ctr">
              <a:lnSpc>
                <a:spcPct val="90000"/>
              </a:lnSpc>
            </a:pPr>
            <a:endParaRPr lang="de-DE">
              <a:solidFill>
                <a:srgbClr val="000000"/>
              </a:solidFill>
            </a:endParaRPr>
          </a:p>
        </p:txBody>
      </p:sp>
      <p:sp>
        <p:nvSpPr>
          <p:cNvPr id="27685" name="Titel 1"/>
          <p:cNvSpPr txBox="1">
            <a:spLocks/>
          </p:cNvSpPr>
          <p:nvPr/>
        </p:nvSpPr>
        <p:spPr bwMode="auto">
          <a:xfrm>
            <a:off x="655638" y="255588"/>
            <a:ext cx="11164887" cy="920750"/>
          </a:xfrm>
          <a:prstGeom prst="rect">
            <a:avLst/>
          </a:prstGeom>
          <a:noFill/>
          <a:ln w="9525">
            <a:noFill/>
            <a:miter lim="800000"/>
            <a:headEnd/>
            <a:tailEnd/>
          </a:ln>
          <a:effectLst/>
        </p:spPr>
        <p:txBody>
          <a:bodyPr lIns="0" tIns="0" rIns="117837" bIns="0" anchor="ctr"/>
          <a:lstStyle/>
          <a:p>
            <a:pPr>
              <a:lnSpc>
                <a:spcPct val="90000"/>
              </a:lnSpc>
            </a:pPr>
            <a:r>
              <a:rPr lang="de-DE" sz="2400">
                <a:solidFill>
                  <a:srgbClr val="000000"/>
                </a:solidFill>
              </a:rPr>
              <a:t>Mögliche Buchungsvarianten</a:t>
            </a:r>
            <a:br>
              <a:rPr lang="de-DE" sz="2400">
                <a:solidFill>
                  <a:srgbClr val="000000"/>
                </a:solidFill>
              </a:rPr>
            </a:br>
            <a:r>
              <a:rPr lang="de-DE" sz="1600">
                <a:solidFill>
                  <a:srgbClr val="000000"/>
                </a:solidFill>
              </a:rPr>
              <a:t>Buchung des Geldeingangs über Debitor ohne Buchung der angeforderten Anzahlung (Variante 2a)</a:t>
            </a:r>
          </a:p>
        </p:txBody>
      </p:sp>
      <p:sp>
        <p:nvSpPr>
          <p:cNvPr id="2768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7687"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65869B97-BE6A-40BC-8C86-E55A79175B59}"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500" fill="hold"/>
                                        <p:tgtEl>
                                          <p:spTgt spid="16390">
                                            <p:txEl>
                                              <p:pRg st="0" end="0"/>
                                            </p:txEl>
                                          </p:spTgt>
                                        </p:tgtEl>
                                        <p:attrNameLst>
                                          <p:attrName>style.color</p:attrName>
                                        </p:attrNameLst>
                                      </p:cBhvr>
                                      <p:to>
                                        <a:srgbClr val="0000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55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250" fill="hold"/>
                                        <p:tgtEl>
                                          <p:spTgt spid="16390">
                                            <p:txEl>
                                              <p:pRg st="0" end="0"/>
                                            </p:txEl>
                                          </p:spTgt>
                                        </p:tgtEl>
                                        <p:attrNameLst>
                                          <p:attrName>style.color</p:attrName>
                                        </p:attrNameLst>
                                      </p:cBhvr>
                                      <p:to>
                                        <a:srgbClr val="50A026"/>
                                      </p:to>
                                    </p:animClr>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mph" presetSubtype="2" fill="hold" grpId="1" nodeType="clickEffect">
                                  <p:stCondLst>
                                    <p:cond delay="0"/>
                                  </p:stCondLst>
                                  <p:childTnLst>
                                    <p:animClr clrSpc="rgb" dir="cw">
                                      <p:cBhvr override="childStyle">
                                        <p:cTn id="18" dur="500" fill="hold"/>
                                        <p:tgtEl>
                                          <p:spTgt spid="405528"/>
                                        </p:tgtEl>
                                        <p:attrNameLst>
                                          <p:attrName>style.color</p:attrName>
                                        </p:attrNameLst>
                                      </p:cBhvr>
                                      <p:to>
                                        <a:srgbClr val="000000"/>
                                      </p:to>
                                    </p:animClr>
                                  </p:childTnLst>
                                </p:cTn>
                              </p:par>
                              <p:par>
                                <p:cTn id="19" presetID="3" presetClass="emph" presetSubtype="2" fill="hold" nodeType="withEffect">
                                  <p:stCondLst>
                                    <p:cond delay="0"/>
                                  </p:stCondLst>
                                  <p:childTnLst>
                                    <p:animClr clrSpc="rgb" dir="cw">
                                      <p:cBhvr override="childStyle">
                                        <p:cTn id="20" dur="500" fill="hold"/>
                                        <p:tgtEl>
                                          <p:spTgt spid="16390">
                                            <p:txEl>
                                              <p:pRg st="0" end="0"/>
                                            </p:txEl>
                                          </p:spTgt>
                                        </p:tgtEl>
                                        <p:attrNameLst>
                                          <p:attrName>style.color</p:attrName>
                                        </p:attrNameLst>
                                      </p:cBhvr>
                                      <p:to>
                                        <a:srgbClr val="000000"/>
                                      </p:to>
                                    </p:animClr>
                                  </p:childTnLst>
                                </p:cTn>
                              </p:par>
                              <p:par>
                                <p:cTn id="21" presetID="3" presetClass="emph" presetSubtype="2" fill="hold" grpId="1" nodeType="withEffect">
                                  <p:stCondLst>
                                    <p:cond delay="0"/>
                                  </p:stCondLst>
                                  <p:childTnLst>
                                    <p:animClr clrSpc="rgb" dir="cw">
                                      <p:cBhvr override="childStyle">
                                        <p:cTn id="22" dur="500" fill="hold"/>
                                        <p:tgtEl>
                                          <p:spTgt spid="34"/>
                                        </p:tgtEl>
                                        <p:attrNameLst>
                                          <p:attrName>style.color</p:attrName>
                                        </p:attrNameLst>
                                      </p:cBhvr>
                                      <p:to>
                                        <a:srgbClr val="000000"/>
                                      </p:to>
                                    </p:animClr>
                                  </p:childTnLst>
                                </p:cTn>
                              </p:par>
                              <p:par>
                                <p:cTn id="23" presetID="1" presetClass="entr" presetSubtype="0" fill="hold" grpId="0" nodeType="withEffect">
                                  <p:stCondLst>
                                    <p:cond delay="0"/>
                                  </p:stCondLst>
                                  <p:childTnLst>
                                    <p:set>
                                      <p:cBhvr>
                                        <p:cTn id="24" dur="1" fill="hold">
                                          <p:stCondLst>
                                            <p:cond delay="0"/>
                                          </p:stCondLst>
                                        </p:cTn>
                                        <p:tgtEl>
                                          <p:spTgt spid="4055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100" fill="hold"/>
                                        <p:tgtEl>
                                          <p:spTgt spid="16390">
                                            <p:txEl>
                                              <p:pRg st="1" end="1"/>
                                            </p:txEl>
                                          </p:spTgt>
                                        </p:tgtEl>
                                        <p:attrNameLst>
                                          <p:attrName>style.color</p:attrName>
                                        </p:attrNameLst>
                                      </p:cBhvr>
                                      <p:to>
                                        <a:srgbClr val="50A026"/>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grpId="1" nodeType="clickEffect">
                                  <p:stCondLst>
                                    <p:cond delay="0"/>
                                  </p:stCondLst>
                                  <p:childTnLst>
                                    <p:animClr clrSpc="rgb" dir="cw">
                                      <p:cBhvr override="childStyle">
                                        <p:cTn id="34" dur="500" fill="hold"/>
                                        <p:tgtEl>
                                          <p:spTgt spid="405532"/>
                                        </p:tgtEl>
                                        <p:attrNameLst>
                                          <p:attrName>style.color</p:attrName>
                                        </p:attrNameLst>
                                      </p:cBhvr>
                                      <p:to>
                                        <a:srgbClr val="000000"/>
                                      </p:to>
                                    </p:animClr>
                                  </p:childTnLst>
                                </p:cTn>
                              </p:par>
                              <p:par>
                                <p:cTn id="35" presetID="1" presetClass="entr" presetSubtype="0"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childTnLst>
                                </p:cTn>
                              </p:par>
                              <p:par>
                                <p:cTn id="37" presetID="3" presetClass="emph" presetSubtype="2" fill="hold" grpId="1" nodeType="withEffect">
                                  <p:stCondLst>
                                    <p:cond delay="0"/>
                                  </p:stCondLst>
                                  <p:childTnLst>
                                    <p:animClr clrSpc="rgb" dir="cw">
                                      <p:cBhvr override="childStyle">
                                        <p:cTn id="38" dur="500" fill="hold"/>
                                        <p:tgtEl>
                                          <p:spTgt spid="25"/>
                                        </p:tgtEl>
                                        <p:attrNameLst>
                                          <p:attrName>style.color</p:attrName>
                                        </p:attrNameLst>
                                      </p:cBhvr>
                                      <p:to>
                                        <a:srgbClr val="000000"/>
                                      </p:to>
                                    </p:animClr>
                                  </p:childTnLst>
                                </p:cTn>
                              </p:par>
                              <p:par>
                                <p:cTn id="39" presetID="3" presetClass="emph" presetSubtype="2" fill="hold" grpId="1" nodeType="withEffect">
                                  <p:stCondLst>
                                    <p:cond delay="0"/>
                                  </p:stCondLst>
                                  <p:childTnLst>
                                    <p:animClr clrSpc="rgb" dir="cw">
                                      <p:cBhvr override="childStyle">
                                        <p:cTn id="40" dur="500" fill="hold"/>
                                        <p:tgtEl>
                                          <p:spTgt spid="89"/>
                                        </p:tgtEl>
                                        <p:attrNameLst>
                                          <p:attrName>style.color</p:attrName>
                                        </p:attrNameLst>
                                      </p:cBhvr>
                                      <p:to>
                                        <a:srgbClr val="000000"/>
                                      </p:to>
                                    </p:animClr>
                                  </p:childTnLst>
                                </p:cTn>
                              </p:par>
                              <p:par>
                                <p:cTn id="41" presetID="3" presetClass="emph" presetSubtype="2" fill="hold" nodeType="withEffect">
                                  <p:stCondLst>
                                    <p:cond delay="0"/>
                                  </p:stCondLst>
                                  <p:childTnLst>
                                    <p:animClr clrSpc="rgb" dir="cw">
                                      <p:cBhvr override="childStyle">
                                        <p:cTn id="42" dur="600" fill="hold"/>
                                        <p:tgtEl>
                                          <p:spTgt spid="16390">
                                            <p:txEl>
                                              <p:pRg st="1" end="1"/>
                                            </p:txEl>
                                          </p:spTgt>
                                        </p:tgtEl>
                                        <p:attrNameLst>
                                          <p:attrName>style.color</p:attrName>
                                        </p:attrNameLst>
                                      </p:cBhvr>
                                      <p:to>
                                        <a:srgbClr val="000000"/>
                                      </p:to>
                                    </p:animClr>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5524"/>
                                        </p:tgtEl>
                                        <p:attrNameLst>
                                          <p:attrName>style.visibility</p:attrName>
                                        </p:attrNameLst>
                                      </p:cBhvr>
                                      <p:to>
                                        <p:strVal val="visible"/>
                                      </p:to>
                                    </p:set>
                                  </p:childTnLst>
                                </p:cTn>
                              </p:par>
                              <p:par>
                                <p:cTn id="47" presetID="3" presetClass="emph" presetSubtype="2" fill="hold" nodeType="withEffect">
                                  <p:stCondLst>
                                    <p:cond delay="0"/>
                                  </p:stCondLst>
                                  <p:childTnLst>
                                    <p:animClr clrSpc="rgb" dir="cw">
                                      <p:cBhvr override="childStyle">
                                        <p:cTn id="48" dur="300" fill="hold"/>
                                        <p:tgtEl>
                                          <p:spTgt spid="16390">
                                            <p:txEl>
                                              <p:pRg st="2" end="2"/>
                                            </p:txEl>
                                          </p:spTgt>
                                        </p:tgtEl>
                                        <p:attrNameLst>
                                          <p:attrName>style.color</p:attrName>
                                        </p:attrNameLst>
                                      </p:cBhvr>
                                      <p:to>
                                        <a:srgbClr val="50A026"/>
                                      </p:to>
                                    </p:animClr>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3" presetClass="emph" presetSubtype="2" fill="hold" nodeType="withEffect">
                                  <p:stCondLst>
                                    <p:cond delay="0"/>
                                  </p:stCondLst>
                                  <p:childTnLst>
                                    <p:animClr clrSpc="rgb" dir="cw">
                                      <p:cBhvr override="childStyle">
                                        <p:cTn id="58" dur="100" fill="hold"/>
                                        <p:tgtEl>
                                          <p:spTgt spid="16390">
                                            <p:txEl>
                                              <p:pRg st="3" end="3"/>
                                            </p:txEl>
                                          </p:spTgt>
                                        </p:tgtEl>
                                        <p:attrNameLst>
                                          <p:attrName>style.color</p:attrName>
                                        </p:attrNameLst>
                                      </p:cBhvr>
                                      <p:to>
                                        <a:srgbClr val="50A026"/>
                                      </p:to>
                                    </p:animClr>
                                  </p:childTnLst>
                                </p:cTn>
                              </p:par>
                              <p:par>
                                <p:cTn id="59" presetID="3" presetClass="emph" presetSubtype="2" fill="hold" nodeType="withEffect">
                                  <p:stCondLst>
                                    <p:cond delay="0"/>
                                  </p:stCondLst>
                                  <p:childTnLst>
                                    <p:animClr clrSpc="rgb" dir="cw">
                                      <p:cBhvr override="childStyle">
                                        <p:cTn id="60" dur="600" fill="hold"/>
                                        <p:tgtEl>
                                          <p:spTgt spid="16390">
                                            <p:txEl>
                                              <p:pRg st="2" end="2"/>
                                            </p:txEl>
                                          </p:spTgt>
                                        </p:tgtEl>
                                        <p:attrNameLst>
                                          <p:attrName>style.color</p:attrName>
                                        </p:attrNameLst>
                                      </p:cBhvr>
                                      <p:to>
                                        <a:srgbClr val="000000"/>
                                      </p:to>
                                    </p:animClr>
                                  </p:childTnLst>
                                </p:cTn>
                              </p:par>
                              <p:par>
                                <p:cTn id="61" presetID="3" presetClass="emph" presetSubtype="2" fill="hold" grpId="1" nodeType="withEffect">
                                  <p:stCondLst>
                                    <p:cond delay="0"/>
                                  </p:stCondLst>
                                  <p:childTnLst>
                                    <p:animClr clrSpc="rgb" dir="cw">
                                      <p:cBhvr override="childStyle">
                                        <p:cTn id="62" dur="250" fill="hold"/>
                                        <p:tgtEl>
                                          <p:spTgt spid="91"/>
                                        </p:tgtEl>
                                        <p:attrNameLst>
                                          <p:attrName>style.color</p:attrName>
                                        </p:attrNameLst>
                                      </p:cBhvr>
                                      <p:to>
                                        <a:srgbClr val="000000"/>
                                      </p:to>
                                    </p:animClr>
                                  </p:childTnLst>
                                </p:cTn>
                              </p:par>
                              <p:par>
                                <p:cTn id="63" presetID="3" presetClass="emph" presetSubtype="2" fill="hold" grpId="1" nodeType="withEffect">
                                  <p:stCondLst>
                                    <p:cond delay="0"/>
                                  </p:stCondLst>
                                  <p:childTnLst>
                                    <p:animClr clrSpc="rgb" dir="cw">
                                      <p:cBhvr override="childStyle">
                                        <p:cTn id="64" dur="250" fill="hold"/>
                                        <p:tgtEl>
                                          <p:spTgt spid="29"/>
                                        </p:tgtEl>
                                        <p:attrNameLst>
                                          <p:attrName>style.color</p:attrName>
                                        </p:attrNameLst>
                                      </p:cBhvr>
                                      <p:to>
                                        <a:srgbClr val="000000"/>
                                      </p:to>
                                    </p:animClr>
                                  </p:childTnLst>
                                </p:cTn>
                              </p:par>
                              <p:par>
                                <p:cTn id="65" presetID="3" presetClass="emph" presetSubtype="2" fill="hold" grpId="1" nodeType="withEffect">
                                  <p:stCondLst>
                                    <p:cond delay="0"/>
                                  </p:stCondLst>
                                  <p:childTnLst>
                                    <p:animClr clrSpc="rgb" dir="cw">
                                      <p:cBhvr override="childStyle">
                                        <p:cTn id="66" dur="250" fill="hold"/>
                                        <p:tgtEl>
                                          <p:spTgt spid="405524"/>
                                        </p:tgtEl>
                                        <p:attrNameLst>
                                          <p:attrName>style.color</p:attrName>
                                        </p:attrNameLst>
                                      </p:cBhvr>
                                      <p:to>
                                        <a:srgbClr val="0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4" grpId="0"/>
      <p:bldP spid="405524" grpId="1"/>
      <p:bldP spid="405528" grpId="0"/>
      <p:bldP spid="405528" grpId="1"/>
      <p:bldP spid="405532" grpId="0"/>
      <p:bldP spid="405532" grpId="1"/>
      <p:bldP spid="25" grpId="0"/>
      <p:bldP spid="25" grpId="1"/>
      <p:bldP spid="29" grpId="0"/>
      <p:bldP spid="29" grpId="1"/>
      <p:bldP spid="31" grpId="0"/>
      <p:bldP spid="33" grpId="0"/>
      <p:bldP spid="34" grpId="0"/>
      <p:bldP spid="34" grpId="1"/>
      <p:bldP spid="89" grpId="0"/>
      <p:bldP spid="89" grpId="1"/>
      <p:bldP spid="90" grpId="0"/>
      <p:bldP spid="91" grpId="0"/>
      <p:bldP spid="9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8C11235A-2B56-43A9-8EEF-9C758D3F780E}" type="slidenum">
              <a:rPr lang="de-DE" smtClean="0">
                <a:solidFill>
                  <a:srgbClr val="000000"/>
                </a:solidFill>
              </a:rPr>
              <a:pPr algn="r" eaLnBrk="1" hangingPunct="1">
                <a:lnSpc>
                  <a:spcPct val="100000"/>
                </a:lnSpc>
                <a:defRPr/>
              </a:pPr>
              <a:t>14</a:t>
            </a:fld>
            <a:endParaRPr lang="de-DE" smtClean="0">
              <a:solidFill>
                <a:srgbClr val="000000"/>
              </a:solidFill>
            </a:endParaRPr>
          </a:p>
        </p:txBody>
      </p:sp>
      <p:sp>
        <p:nvSpPr>
          <p:cNvPr id="16390" name="Rectangle 3"/>
          <p:cNvSpPr>
            <a:spLocks noGrp="1" noChangeArrowheads="1"/>
          </p:cNvSpPr>
          <p:nvPr>
            <p:ph type="body" idx="1"/>
          </p:nvPr>
        </p:nvSpPr>
        <p:spPr>
          <a:xfrm>
            <a:off x="585788" y="1343025"/>
            <a:ext cx="11852275" cy="2176463"/>
          </a:xfrm>
        </p:spPr>
        <p:txBody>
          <a:bodyPr/>
          <a:lstStyle/>
          <a:p>
            <a:pPr marL="342900" indent="-342900" eaLnBrk="1" hangingPunct="1">
              <a:buFont typeface="Wingdings" pitchFamily="2" charset="2"/>
              <a:buNone/>
            </a:pPr>
            <a:r>
              <a:rPr lang="de-DE" sz="1400" smtClean="0"/>
              <a:t>1 Angeforderte Anzahlung AA</a:t>
            </a:r>
          </a:p>
          <a:p>
            <a:pPr marL="342900" indent="-342900" eaLnBrk="1" hangingPunct="1">
              <a:buFont typeface="Wingdings" pitchFamily="2" charset="2"/>
              <a:buNone/>
            </a:pPr>
            <a:r>
              <a:rPr lang="de-DE" sz="1400" smtClean="0"/>
              <a:t>2 Geldeingang der Anzahlung AG (Geldfluss)</a:t>
            </a:r>
          </a:p>
          <a:p>
            <a:pPr marL="342900" indent="-342900" eaLnBrk="1" hangingPunct="1">
              <a:buFont typeface="Wingdings" pitchFamily="2" charset="2"/>
              <a:buNone/>
            </a:pPr>
            <a:r>
              <a:rPr lang="de-DE" sz="1400" smtClean="0"/>
              <a:t>3 Verbindlichkeit der Anzahlung AV </a:t>
            </a:r>
            <a:r>
              <a:rPr lang="de-DE" sz="1400" i="1" smtClean="0">
                <a:solidFill>
                  <a:schemeClr val="tx2"/>
                </a:solidFill>
              </a:rPr>
              <a:t>(wird vom Programm erzeugt)</a:t>
            </a:r>
          </a:p>
          <a:p>
            <a:pPr marL="342900" indent="-342900" eaLnBrk="1" hangingPunct="1">
              <a:buFont typeface="Wingdings" pitchFamily="2" charset="2"/>
              <a:buNone/>
            </a:pPr>
            <a:r>
              <a:rPr lang="de-DE" sz="1400" smtClean="0"/>
              <a:t>4 Schlussrechnung SR</a:t>
            </a:r>
          </a:p>
          <a:p>
            <a:pPr marL="342900" indent="-342900" eaLnBrk="1" hangingPunct="1">
              <a:buFont typeface="Wingdings" pitchFamily="2" charset="2"/>
              <a:buNone/>
            </a:pPr>
            <a:r>
              <a:rPr lang="de-DE" sz="1400" smtClean="0"/>
              <a:t>5 Auflösung der </a:t>
            </a:r>
            <a:r>
              <a:rPr lang="de-DE" sz="1400" smtClean="0">
                <a:solidFill>
                  <a:schemeClr val="tx2"/>
                </a:solidFill>
              </a:rPr>
              <a:t>Anzahlung SU </a:t>
            </a:r>
            <a:r>
              <a:rPr lang="de-DE" sz="1400" i="1" smtClean="0">
                <a:solidFill>
                  <a:schemeClr val="tx2"/>
                </a:solidFill>
              </a:rPr>
              <a:t>(wird vom Programm erzeugt)</a:t>
            </a:r>
          </a:p>
          <a:p>
            <a:pPr marL="342900" indent="-342900" eaLnBrk="1" hangingPunct="1">
              <a:buFont typeface="Wingdings" pitchFamily="2" charset="2"/>
              <a:buNone/>
            </a:pPr>
            <a:r>
              <a:rPr lang="de-DE" sz="1400" smtClean="0">
                <a:solidFill>
                  <a:schemeClr val="tx2"/>
                </a:solidFill>
              </a:rPr>
              <a:t>6 Stornierung der angeforderten Anzahlung </a:t>
            </a:r>
            <a:r>
              <a:rPr lang="de-DE" sz="1400" smtClean="0"/>
              <a:t>SU</a:t>
            </a:r>
            <a:r>
              <a:rPr lang="de-DE" sz="1400" smtClean="0">
                <a:solidFill>
                  <a:schemeClr val="tx2"/>
                </a:solidFill>
              </a:rPr>
              <a:t> </a:t>
            </a:r>
            <a:r>
              <a:rPr lang="de-DE" sz="1400" i="1" smtClean="0">
                <a:solidFill>
                  <a:schemeClr val="tx2"/>
                </a:solidFill>
              </a:rPr>
              <a:t>(wird vom Programm erzeugt)</a:t>
            </a:r>
          </a:p>
          <a:p>
            <a:pPr marL="342900" indent="-342900" eaLnBrk="1" hangingPunct="1">
              <a:buFont typeface="Wingdings" pitchFamily="2" charset="2"/>
              <a:buNone/>
            </a:pPr>
            <a:endParaRPr lang="de-DE" sz="1400" i="1" smtClean="0">
              <a:solidFill>
                <a:schemeClr val="tx2"/>
              </a:solidFill>
            </a:endParaRPr>
          </a:p>
          <a:p>
            <a:pPr marL="342900" indent="-342900" eaLnBrk="1" hangingPunct="1">
              <a:buFont typeface="Wingdings" pitchFamily="2" charset="2"/>
              <a:buNone/>
            </a:pPr>
            <a:endParaRPr lang="de-DE" sz="1400" b="1" i="1" smtClean="0">
              <a:solidFill>
                <a:schemeClr val="tx2"/>
              </a:solidFill>
            </a:endParaRPr>
          </a:p>
          <a:p>
            <a:pPr marL="342900" indent="-342900" eaLnBrk="1" hangingPunct="1">
              <a:buFont typeface="Wingdings" pitchFamily="2" charset="2"/>
              <a:buNone/>
            </a:pPr>
            <a:endParaRPr lang="de-DE" sz="1400" b="1" i="1" smtClean="0">
              <a:solidFill>
                <a:schemeClr val="tx2"/>
              </a:solidFill>
            </a:endParaRPr>
          </a:p>
          <a:p>
            <a:pPr marL="342900" indent="-342900" eaLnBrk="1" hangingPunct="1">
              <a:buFont typeface="Wingdings" pitchFamily="2" charset="2"/>
              <a:buNone/>
            </a:pPr>
            <a:endParaRPr lang="de-DE" sz="1400" i="1" smtClean="0">
              <a:solidFill>
                <a:schemeClr val="tx2"/>
              </a:solidFill>
            </a:endParaRPr>
          </a:p>
        </p:txBody>
      </p:sp>
      <p:sp>
        <p:nvSpPr>
          <p:cNvPr id="28676" name="Line 8"/>
          <p:cNvSpPr>
            <a:spLocks noChangeShapeType="1"/>
          </p:cNvSpPr>
          <p:nvPr/>
        </p:nvSpPr>
        <p:spPr bwMode="auto">
          <a:xfrm>
            <a:off x="1325563" y="3352800"/>
            <a:ext cx="3095625" cy="0"/>
          </a:xfrm>
          <a:prstGeom prst="line">
            <a:avLst/>
          </a:prstGeom>
          <a:noFill/>
          <a:ln w="28575">
            <a:noFill/>
            <a:round/>
            <a:headEnd/>
            <a:tailEnd type="none" w="lg" len="lg"/>
          </a:ln>
          <a:effectLst/>
        </p:spPr>
        <p:txBody>
          <a:bodyPr lIns="90000" tIns="46800" rIns="90000" bIns="46800"/>
          <a:lstStyle/>
          <a:p>
            <a:endParaRPr lang="de-DE"/>
          </a:p>
        </p:txBody>
      </p:sp>
      <p:sp>
        <p:nvSpPr>
          <p:cNvPr id="28677" name="Line 17"/>
          <p:cNvSpPr>
            <a:spLocks noChangeShapeType="1"/>
          </p:cNvSpPr>
          <p:nvPr/>
        </p:nvSpPr>
        <p:spPr bwMode="auto">
          <a:xfrm>
            <a:off x="777875" y="5184775"/>
            <a:ext cx="2592388"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78" name="Line 18"/>
          <p:cNvSpPr>
            <a:spLocks noChangeShapeType="1"/>
          </p:cNvSpPr>
          <p:nvPr/>
        </p:nvSpPr>
        <p:spPr bwMode="auto">
          <a:xfrm>
            <a:off x="2073275" y="5184775"/>
            <a:ext cx="0"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79" name="Text Box 19"/>
          <p:cNvSpPr txBox="1">
            <a:spLocks noChangeArrowheads="1"/>
          </p:cNvSpPr>
          <p:nvPr/>
        </p:nvSpPr>
        <p:spPr bwMode="auto">
          <a:xfrm>
            <a:off x="1120775" y="4821238"/>
            <a:ext cx="1674813"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000000"/>
                </a:solidFill>
              </a:rPr>
              <a:t>      10000  Debitor</a:t>
            </a:r>
          </a:p>
        </p:txBody>
      </p:sp>
      <p:sp>
        <p:nvSpPr>
          <p:cNvPr id="405524" name="Text Box 20"/>
          <p:cNvSpPr txBox="1">
            <a:spLocks noChangeArrowheads="1"/>
          </p:cNvSpPr>
          <p:nvPr/>
        </p:nvSpPr>
        <p:spPr bwMode="auto">
          <a:xfrm>
            <a:off x="746125" y="5584825"/>
            <a:ext cx="1346200"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4        35.700</a:t>
            </a:r>
          </a:p>
        </p:txBody>
      </p:sp>
      <p:sp>
        <p:nvSpPr>
          <p:cNvPr id="28681" name="Line 21"/>
          <p:cNvSpPr>
            <a:spLocks noChangeShapeType="1"/>
          </p:cNvSpPr>
          <p:nvPr/>
        </p:nvSpPr>
        <p:spPr bwMode="auto">
          <a:xfrm>
            <a:off x="669925" y="3838575"/>
            <a:ext cx="2592388"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82" name="Line 22"/>
          <p:cNvSpPr>
            <a:spLocks noChangeShapeType="1"/>
          </p:cNvSpPr>
          <p:nvPr/>
        </p:nvSpPr>
        <p:spPr bwMode="auto">
          <a:xfrm>
            <a:off x="2073275" y="3833813"/>
            <a:ext cx="0" cy="792162"/>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83" name="Text Box 23"/>
          <p:cNvSpPr txBox="1">
            <a:spLocks noChangeArrowheads="1"/>
          </p:cNvSpPr>
          <p:nvPr/>
        </p:nvSpPr>
        <p:spPr bwMode="auto">
          <a:xfrm>
            <a:off x="1322388" y="3519488"/>
            <a:ext cx="1463675" cy="274637"/>
          </a:xfrm>
          <a:prstGeom prst="rect">
            <a:avLst/>
          </a:prstGeom>
          <a:noFill/>
          <a:ln w="19050" algn="ctr">
            <a:noFill/>
            <a:miter lim="800000"/>
            <a:headEnd/>
            <a:tailEnd type="none" w="lg" len="lg"/>
          </a:ln>
          <a:effectLst/>
        </p:spPr>
        <p:txBody>
          <a:bodyPr wrap="none"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1200/1800 Bank</a:t>
            </a:r>
          </a:p>
        </p:txBody>
      </p:sp>
      <p:sp>
        <p:nvSpPr>
          <p:cNvPr id="405528" name="Text Box 24"/>
          <p:cNvSpPr txBox="1">
            <a:spLocks noChangeArrowheads="1"/>
          </p:cNvSpPr>
          <p:nvPr/>
        </p:nvSpPr>
        <p:spPr bwMode="auto">
          <a:xfrm>
            <a:off x="755650" y="3921125"/>
            <a:ext cx="1204913"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2       11.900</a:t>
            </a:r>
          </a:p>
        </p:txBody>
      </p:sp>
      <p:sp>
        <p:nvSpPr>
          <p:cNvPr id="28685" name="Line 25"/>
          <p:cNvSpPr>
            <a:spLocks noChangeShapeType="1"/>
          </p:cNvSpPr>
          <p:nvPr/>
        </p:nvSpPr>
        <p:spPr bwMode="auto">
          <a:xfrm flipV="1">
            <a:off x="3487738" y="3824288"/>
            <a:ext cx="2897187" cy="952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86" name="Line 26"/>
          <p:cNvSpPr>
            <a:spLocks noChangeShapeType="1"/>
          </p:cNvSpPr>
          <p:nvPr/>
        </p:nvSpPr>
        <p:spPr bwMode="auto">
          <a:xfrm>
            <a:off x="4773613" y="3833813"/>
            <a:ext cx="11112" cy="792162"/>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87" name="Text Box 27"/>
          <p:cNvSpPr txBox="1">
            <a:spLocks noChangeArrowheads="1"/>
          </p:cNvSpPr>
          <p:nvPr/>
        </p:nvSpPr>
        <p:spPr bwMode="auto">
          <a:xfrm>
            <a:off x="3365500" y="3554413"/>
            <a:ext cx="3513138" cy="279400"/>
          </a:xfrm>
          <a:prstGeom prst="rect">
            <a:avLst/>
          </a:prstGeom>
          <a:noFill/>
          <a:ln w="19050" algn="ctr">
            <a:noFill/>
            <a:miter lim="800000"/>
            <a:headEnd/>
            <a:tailEnd type="none" w="lg" len="lg"/>
          </a:ln>
          <a:effectLst/>
        </p:spPr>
        <p:txBody>
          <a:bodyPr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1718/3272 Erhaltene Anzahlung 19% </a:t>
            </a:r>
          </a:p>
        </p:txBody>
      </p:sp>
      <p:sp>
        <p:nvSpPr>
          <p:cNvPr id="405532" name="Text Box 28"/>
          <p:cNvSpPr txBox="1">
            <a:spLocks noChangeArrowheads="1"/>
          </p:cNvSpPr>
          <p:nvPr/>
        </p:nvSpPr>
        <p:spPr bwMode="auto">
          <a:xfrm>
            <a:off x="4883150" y="3919538"/>
            <a:ext cx="98742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3   10.000</a:t>
            </a:r>
          </a:p>
        </p:txBody>
      </p:sp>
      <p:sp>
        <p:nvSpPr>
          <p:cNvPr id="28689" name="Line 25"/>
          <p:cNvSpPr>
            <a:spLocks noChangeShapeType="1"/>
          </p:cNvSpPr>
          <p:nvPr/>
        </p:nvSpPr>
        <p:spPr bwMode="auto">
          <a:xfrm>
            <a:off x="6791325" y="3824288"/>
            <a:ext cx="2592388"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90" name="Line 26"/>
          <p:cNvSpPr>
            <a:spLocks noChangeShapeType="1"/>
          </p:cNvSpPr>
          <p:nvPr/>
        </p:nvSpPr>
        <p:spPr bwMode="auto">
          <a:xfrm>
            <a:off x="8032750" y="3838575"/>
            <a:ext cx="0" cy="79057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91" name="Text Box 27"/>
          <p:cNvSpPr txBox="1">
            <a:spLocks noChangeArrowheads="1"/>
          </p:cNvSpPr>
          <p:nvPr/>
        </p:nvSpPr>
        <p:spPr bwMode="auto">
          <a:xfrm>
            <a:off x="6761163" y="3546475"/>
            <a:ext cx="2622550" cy="277813"/>
          </a:xfrm>
          <a:prstGeom prst="rect">
            <a:avLst/>
          </a:prstGeom>
          <a:noFill/>
          <a:ln w="19050" algn="ctr">
            <a:noFill/>
            <a:miter lim="800000"/>
            <a:headEnd/>
            <a:tailEnd type="none" w="lg" len="lg"/>
          </a:ln>
          <a:effectLst/>
        </p:spPr>
        <p:txBody>
          <a:bodyPr wrap="none"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1776/3806 Umsatzsteuer 19%</a:t>
            </a:r>
          </a:p>
        </p:txBody>
      </p:sp>
      <p:sp>
        <p:nvSpPr>
          <p:cNvPr id="25" name="Text Box 29"/>
          <p:cNvSpPr txBox="1">
            <a:spLocks noChangeArrowheads="1"/>
          </p:cNvSpPr>
          <p:nvPr/>
        </p:nvSpPr>
        <p:spPr bwMode="auto">
          <a:xfrm>
            <a:off x="8088313" y="3938588"/>
            <a:ext cx="1419225" cy="261937"/>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3        1.900</a:t>
            </a:r>
          </a:p>
        </p:txBody>
      </p:sp>
      <p:sp>
        <p:nvSpPr>
          <p:cNvPr id="28693" name="Line 26"/>
          <p:cNvSpPr>
            <a:spLocks noChangeShapeType="1"/>
          </p:cNvSpPr>
          <p:nvPr/>
        </p:nvSpPr>
        <p:spPr bwMode="auto">
          <a:xfrm>
            <a:off x="4773613" y="5184775"/>
            <a:ext cx="0" cy="792163"/>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694" name="Text Box 27"/>
          <p:cNvSpPr txBox="1">
            <a:spLocks noChangeArrowheads="1"/>
          </p:cNvSpPr>
          <p:nvPr/>
        </p:nvSpPr>
        <p:spPr bwMode="auto">
          <a:xfrm>
            <a:off x="3797300" y="4822825"/>
            <a:ext cx="2341563" cy="279400"/>
          </a:xfrm>
          <a:prstGeom prst="rect">
            <a:avLst/>
          </a:prstGeom>
          <a:noFill/>
          <a:ln w="19050" algn="ctr">
            <a:noFill/>
            <a:miter lim="800000"/>
            <a:headEnd/>
            <a:tailEnd type="none" w="lg" len="lg"/>
          </a:ln>
          <a:effectLst/>
        </p:spPr>
        <p:txBody>
          <a:bodyPr lIns="90000" tIns="46800" rIns="90000" bIns="46800">
            <a:spAutoFit/>
          </a:bodyPr>
          <a:lstStyle/>
          <a:p>
            <a:pPr defTabSz="927100">
              <a:spcBef>
                <a:spcPct val="50000"/>
              </a:spcBef>
              <a:buClr>
                <a:srgbClr val="8CD250"/>
              </a:buClr>
              <a:buFont typeface="Wingdings" pitchFamily="2" charset="2"/>
              <a:buNone/>
            </a:pPr>
            <a:r>
              <a:rPr lang="de-DE" sz="1200">
                <a:solidFill>
                  <a:srgbClr val="000000"/>
                </a:solidFill>
              </a:rPr>
              <a:t>8400/ 4400 Erlöse  19%</a:t>
            </a:r>
          </a:p>
        </p:txBody>
      </p:sp>
      <p:sp>
        <p:nvSpPr>
          <p:cNvPr id="29" name="Text Box 29"/>
          <p:cNvSpPr txBox="1">
            <a:spLocks noChangeArrowheads="1"/>
          </p:cNvSpPr>
          <p:nvPr/>
        </p:nvSpPr>
        <p:spPr bwMode="auto">
          <a:xfrm>
            <a:off x="4883150" y="5319713"/>
            <a:ext cx="1501775"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4       30.000</a:t>
            </a:r>
          </a:p>
        </p:txBody>
      </p:sp>
      <p:sp>
        <p:nvSpPr>
          <p:cNvPr id="28696" name="Line 25"/>
          <p:cNvSpPr>
            <a:spLocks noChangeShapeType="1"/>
          </p:cNvSpPr>
          <p:nvPr/>
        </p:nvSpPr>
        <p:spPr bwMode="auto">
          <a:xfrm>
            <a:off x="3487738" y="5189538"/>
            <a:ext cx="2593975" cy="0"/>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31" name="Text Box 28"/>
          <p:cNvSpPr txBox="1">
            <a:spLocks noChangeArrowheads="1"/>
          </p:cNvSpPr>
          <p:nvPr/>
        </p:nvSpPr>
        <p:spPr bwMode="auto">
          <a:xfrm>
            <a:off x="3598863" y="3938588"/>
            <a:ext cx="98742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5   10.000</a:t>
            </a:r>
          </a:p>
        </p:txBody>
      </p:sp>
      <p:sp>
        <p:nvSpPr>
          <p:cNvPr id="33" name="Text Box 28"/>
          <p:cNvSpPr txBox="1">
            <a:spLocks noChangeArrowheads="1"/>
          </p:cNvSpPr>
          <p:nvPr/>
        </p:nvSpPr>
        <p:spPr bwMode="auto">
          <a:xfrm>
            <a:off x="6878638" y="3902075"/>
            <a:ext cx="1112837" cy="261938"/>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5     1.900</a:t>
            </a:r>
          </a:p>
        </p:txBody>
      </p:sp>
      <p:sp>
        <p:nvSpPr>
          <p:cNvPr id="34" name="Text Box 24"/>
          <p:cNvSpPr txBox="1">
            <a:spLocks noChangeArrowheads="1"/>
          </p:cNvSpPr>
          <p:nvPr/>
        </p:nvSpPr>
        <p:spPr bwMode="auto">
          <a:xfrm>
            <a:off x="2109788" y="5319713"/>
            <a:ext cx="126047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2        11.900</a:t>
            </a:r>
          </a:p>
        </p:txBody>
      </p:sp>
      <p:sp>
        <p:nvSpPr>
          <p:cNvPr id="28700" name="Textfeld 1"/>
          <p:cNvSpPr txBox="1">
            <a:spLocks noChangeArrowheads="1"/>
          </p:cNvSpPr>
          <p:nvPr/>
        </p:nvSpPr>
        <p:spPr bwMode="auto">
          <a:xfrm>
            <a:off x="7581900" y="4756150"/>
            <a:ext cx="4546600" cy="341313"/>
          </a:xfrm>
          <a:prstGeom prst="rect">
            <a:avLst/>
          </a:prstGeom>
          <a:noFill/>
          <a:ln w="9525">
            <a:noFill/>
            <a:miter lim="800000"/>
            <a:headEnd/>
            <a:tailEnd/>
          </a:ln>
        </p:spPr>
        <p:txBody>
          <a:bodyPr>
            <a:spAutoFit/>
          </a:bodyPr>
          <a:lstStyle/>
          <a:p>
            <a:pPr algn="ctr">
              <a:lnSpc>
                <a:spcPct val="90000"/>
              </a:lnSpc>
            </a:pPr>
            <a:r>
              <a:rPr lang="de-DE">
                <a:solidFill>
                  <a:srgbClr val="000000"/>
                </a:solidFill>
              </a:rPr>
              <a:t>                                               </a:t>
            </a:r>
          </a:p>
        </p:txBody>
      </p:sp>
      <p:sp>
        <p:nvSpPr>
          <p:cNvPr id="28701" name="Textfeld 59"/>
          <p:cNvSpPr txBox="1">
            <a:spLocks noChangeArrowheads="1"/>
          </p:cNvSpPr>
          <p:nvPr/>
        </p:nvSpPr>
        <p:spPr bwMode="auto">
          <a:xfrm>
            <a:off x="7464425" y="5013325"/>
            <a:ext cx="3286125" cy="341313"/>
          </a:xfrm>
          <a:prstGeom prst="rect">
            <a:avLst/>
          </a:prstGeom>
          <a:noFill/>
          <a:ln w="9525">
            <a:noFill/>
            <a:miter lim="800000"/>
            <a:headEnd/>
            <a:tailEnd/>
          </a:ln>
        </p:spPr>
        <p:txBody>
          <a:bodyPr>
            <a:spAutoFit/>
          </a:bodyPr>
          <a:lstStyle/>
          <a:p>
            <a:pPr algn="ctr">
              <a:lnSpc>
                <a:spcPct val="90000"/>
              </a:lnSpc>
            </a:pPr>
            <a:endParaRPr lang="de-DE">
              <a:solidFill>
                <a:srgbClr val="000000"/>
              </a:solidFill>
            </a:endParaRPr>
          </a:p>
        </p:txBody>
      </p:sp>
      <p:sp>
        <p:nvSpPr>
          <p:cNvPr id="28702" name="Line 17"/>
          <p:cNvSpPr>
            <a:spLocks noChangeShapeType="1"/>
          </p:cNvSpPr>
          <p:nvPr/>
        </p:nvSpPr>
        <p:spPr bwMode="auto">
          <a:xfrm>
            <a:off x="6511925" y="5183188"/>
            <a:ext cx="3429000" cy="1587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703" name="Line 26"/>
          <p:cNvSpPr>
            <a:spLocks noChangeShapeType="1"/>
          </p:cNvSpPr>
          <p:nvPr/>
        </p:nvSpPr>
        <p:spPr bwMode="auto">
          <a:xfrm>
            <a:off x="8032750" y="5219700"/>
            <a:ext cx="0" cy="790575"/>
          </a:xfrm>
          <a:prstGeom prst="line">
            <a:avLst/>
          </a:prstGeom>
          <a:noFill/>
          <a:ln w="19050">
            <a:solidFill>
              <a:schemeClr val="tx1"/>
            </a:solidFill>
            <a:round/>
            <a:headEnd/>
            <a:tailEnd type="none" w="lg" len="lg"/>
          </a:ln>
          <a:effectLst/>
        </p:spPr>
        <p:txBody>
          <a:bodyPr lIns="90000" tIns="46800" rIns="90000" bIns="46800"/>
          <a:lstStyle/>
          <a:p>
            <a:endParaRPr lang="de-DE"/>
          </a:p>
        </p:txBody>
      </p:sp>
      <p:sp>
        <p:nvSpPr>
          <p:cNvPr id="28704" name="Text Box 19"/>
          <p:cNvSpPr txBox="1">
            <a:spLocks noChangeArrowheads="1"/>
          </p:cNvSpPr>
          <p:nvPr/>
        </p:nvSpPr>
        <p:spPr bwMode="auto">
          <a:xfrm>
            <a:off x="6511925" y="4883150"/>
            <a:ext cx="355282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000000"/>
                </a:solidFill>
              </a:rPr>
              <a:t>1593/1495 Verrechnung erh. Anzahlungen</a:t>
            </a:r>
          </a:p>
        </p:txBody>
      </p:sp>
      <p:sp>
        <p:nvSpPr>
          <p:cNvPr id="89" name="Text Box 24"/>
          <p:cNvSpPr txBox="1">
            <a:spLocks noChangeArrowheads="1"/>
          </p:cNvSpPr>
          <p:nvPr/>
        </p:nvSpPr>
        <p:spPr bwMode="auto">
          <a:xfrm>
            <a:off x="6761163" y="5286375"/>
            <a:ext cx="1301750" cy="261938"/>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 3     11.900</a:t>
            </a:r>
          </a:p>
        </p:txBody>
      </p:sp>
      <p:sp>
        <p:nvSpPr>
          <p:cNvPr id="90" name="Text Box 24"/>
          <p:cNvSpPr txBox="1">
            <a:spLocks noChangeArrowheads="1"/>
          </p:cNvSpPr>
          <p:nvPr/>
        </p:nvSpPr>
        <p:spPr bwMode="auto">
          <a:xfrm>
            <a:off x="8086725" y="5548313"/>
            <a:ext cx="1420813"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5       11.900</a:t>
            </a:r>
          </a:p>
        </p:txBody>
      </p:sp>
      <p:sp>
        <p:nvSpPr>
          <p:cNvPr id="91" name="Text Box 29"/>
          <p:cNvSpPr txBox="1">
            <a:spLocks noChangeArrowheads="1"/>
          </p:cNvSpPr>
          <p:nvPr/>
        </p:nvSpPr>
        <p:spPr bwMode="auto">
          <a:xfrm>
            <a:off x="8015288" y="4200525"/>
            <a:ext cx="1412875"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 4        5.700</a:t>
            </a:r>
          </a:p>
        </p:txBody>
      </p:sp>
      <p:sp>
        <p:nvSpPr>
          <p:cNvPr id="28708" name="Rechteck 2"/>
          <p:cNvSpPr>
            <a:spLocks noChangeArrowheads="1"/>
          </p:cNvSpPr>
          <p:nvPr/>
        </p:nvSpPr>
        <p:spPr bwMode="auto">
          <a:xfrm>
            <a:off x="9848850" y="4295775"/>
            <a:ext cx="184150" cy="341313"/>
          </a:xfrm>
          <a:prstGeom prst="rect">
            <a:avLst/>
          </a:prstGeom>
          <a:noFill/>
          <a:ln w="9525">
            <a:noFill/>
            <a:miter lim="800000"/>
            <a:headEnd/>
            <a:tailEnd/>
          </a:ln>
        </p:spPr>
        <p:txBody>
          <a:bodyPr wrap="none">
            <a:spAutoFit/>
          </a:bodyPr>
          <a:lstStyle/>
          <a:p>
            <a:pPr algn="ctr">
              <a:lnSpc>
                <a:spcPct val="90000"/>
              </a:lnSpc>
            </a:pPr>
            <a:endParaRPr lang="de-DE">
              <a:solidFill>
                <a:srgbClr val="000000"/>
              </a:solidFill>
            </a:endParaRPr>
          </a:p>
        </p:txBody>
      </p:sp>
      <p:sp>
        <p:nvSpPr>
          <p:cNvPr id="39" name="Text Box 20"/>
          <p:cNvSpPr txBox="1">
            <a:spLocks noChangeArrowheads="1"/>
          </p:cNvSpPr>
          <p:nvPr/>
        </p:nvSpPr>
        <p:spPr bwMode="auto">
          <a:xfrm>
            <a:off x="741363" y="5319713"/>
            <a:ext cx="1308100" cy="260350"/>
          </a:xfrm>
          <a:prstGeom prst="rect">
            <a:avLst/>
          </a:prstGeom>
          <a:noFill/>
          <a:ln w="19050" algn="ctr">
            <a:noFill/>
            <a:miter lim="800000"/>
            <a:headEnd/>
            <a:tailEnd type="none" w="lg" len="lg"/>
          </a:ln>
          <a:effectLst/>
        </p:spPr>
        <p:txBody>
          <a:bodyPr lIns="90000" tIns="46800" rIns="90000" bIns="46800">
            <a:spAutoFit/>
          </a:bodyPr>
          <a:lstStyle/>
          <a:p>
            <a:pPr defTabSz="927100">
              <a:lnSpc>
                <a:spcPct val="90000"/>
              </a:lnSpc>
            </a:pPr>
            <a:r>
              <a:rPr lang="de-DE" sz="1200">
                <a:solidFill>
                  <a:srgbClr val="50A026"/>
                </a:solidFill>
              </a:rPr>
              <a:t>1        11.900</a:t>
            </a:r>
          </a:p>
        </p:txBody>
      </p:sp>
      <p:sp>
        <p:nvSpPr>
          <p:cNvPr id="40" name="Text Box 20"/>
          <p:cNvSpPr txBox="1">
            <a:spLocks noChangeArrowheads="1"/>
          </p:cNvSpPr>
          <p:nvPr/>
        </p:nvSpPr>
        <p:spPr bwMode="auto">
          <a:xfrm>
            <a:off x="8101013" y="5286375"/>
            <a:ext cx="1260475" cy="261938"/>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1        11.900</a:t>
            </a:r>
          </a:p>
        </p:txBody>
      </p:sp>
      <p:sp>
        <p:nvSpPr>
          <p:cNvPr id="41" name="Text Box 20"/>
          <p:cNvSpPr txBox="1">
            <a:spLocks noChangeArrowheads="1"/>
          </p:cNvSpPr>
          <p:nvPr/>
        </p:nvSpPr>
        <p:spPr bwMode="auto">
          <a:xfrm>
            <a:off x="739775" y="5813425"/>
            <a:ext cx="1276350"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6       -11.900</a:t>
            </a:r>
          </a:p>
        </p:txBody>
      </p:sp>
      <p:sp>
        <p:nvSpPr>
          <p:cNvPr id="42" name="Text Box 20"/>
          <p:cNvSpPr txBox="1">
            <a:spLocks noChangeArrowheads="1"/>
          </p:cNvSpPr>
          <p:nvPr/>
        </p:nvSpPr>
        <p:spPr bwMode="auto">
          <a:xfrm>
            <a:off x="8086725" y="5818188"/>
            <a:ext cx="1222375" cy="260350"/>
          </a:xfrm>
          <a:prstGeom prst="rect">
            <a:avLst/>
          </a:prstGeom>
          <a:noFill/>
          <a:ln w="19050" algn="ctr">
            <a:noFill/>
            <a:miter lim="800000"/>
            <a:headEnd/>
            <a:tailEnd type="none" w="lg" len="lg"/>
          </a:ln>
          <a:effectLst/>
        </p:spPr>
        <p:txBody>
          <a:bodyPr wrap="none" lIns="90000" tIns="46800" rIns="90000" bIns="46800">
            <a:spAutoFit/>
          </a:bodyPr>
          <a:lstStyle/>
          <a:p>
            <a:pPr defTabSz="927100">
              <a:lnSpc>
                <a:spcPct val="90000"/>
              </a:lnSpc>
            </a:pPr>
            <a:r>
              <a:rPr lang="de-DE" sz="1200">
                <a:solidFill>
                  <a:srgbClr val="50A026"/>
                </a:solidFill>
              </a:rPr>
              <a:t>6      -11.900</a:t>
            </a:r>
          </a:p>
        </p:txBody>
      </p:sp>
      <p:sp>
        <p:nvSpPr>
          <p:cNvPr id="28713" name="Titel 1"/>
          <p:cNvSpPr txBox="1">
            <a:spLocks/>
          </p:cNvSpPr>
          <p:nvPr/>
        </p:nvSpPr>
        <p:spPr bwMode="auto">
          <a:xfrm>
            <a:off x="666750" y="255588"/>
            <a:ext cx="11164888" cy="920750"/>
          </a:xfrm>
          <a:prstGeom prst="rect">
            <a:avLst/>
          </a:prstGeom>
          <a:noFill/>
          <a:ln w="9525">
            <a:noFill/>
            <a:miter lim="800000"/>
            <a:headEnd/>
            <a:tailEnd/>
          </a:ln>
          <a:effectLst/>
        </p:spPr>
        <p:txBody>
          <a:bodyPr lIns="0" tIns="0" rIns="117837" bIns="0" anchor="ctr"/>
          <a:lstStyle/>
          <a:p>
            <a:pPr>
              <a:lnSpc>
                <a:spcPct val="90000"/>
              </a:lnSpc>
            </a:pPr>
            <a:r>
              <a:rPr lang="de-DE" sz="2400">
                <a:solidFill>
                  <a:srgbClr val="000000"/>
                </a:solidFill>
              </a:rPr>
              <a:t>Mögliche Buchungsvarianten</a:t>
            </a:r>
            <a:br>
              <a:rPr lang="de-DE" sz="2400">
                <a:solidFill>
                  <a:srgbClr val="000000"/>
                </a:solidFill>
              </a:rPr>
            </a:br>
            <a:r>
              <a:rPr lang="de-DE" sz="1600">
                <a:solidFill>
                  <a:srgbClr val="000000"/>
                </a:solidFill>
              </a:rPr>
              <a:t>Buchung des Geldeingangs über Debitor mit Buchung der angeforderten Anzahlung (Variante 2b)</a:t>
            </a:r>
          </a:p>
        </p:txBody>
      </p:sp>
      <p:sp>
        <p:nvSpPr>
          <p:cNvPr id="28714"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8715"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EFC0F1C8-5A37-40F8-8D11-1BECD613EAA6}"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nodeType="withEffect">
                                  <p:stCondLst>
                                    <p:cond delay="0"/>
                                  </p:stCondLst>
                                  <p:childTnLst>
                                    <p:animClr clrSpc="rgb" dir="cw">
                                      <p:cBhvr override="childStyle">
                                        <p:cTn id="6" dur="400" fill="hold"/>
                                        <p:tgtEl>
                                          <p:spTgt spid="16390">
                                            <p:txEl>
                                              <p:pRg st="0" end="0"/>
                                            </p:txEl>
                                          </p:spTgt>
                                        </p:tgtEl>
                                        <p:attrNameLst>
                                          <p:attrName>style.color</p:attrName>
                                        </p:attrNameLst>
                                      </p:cBhvr>
                                      <p:to>
                                        <a:srgbClr val="0000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mph" presetSubtype="2" fill="hold" nodeType="clickEffect">
                                  <p:stCondLst>
                                    <p:cond delay="0"/>
                                  </p:stCondLst>
                                  <p:childTnLst>
                                    <p:animClr clrSpc="rgb" dir="cw">
                                      <p:cBhvr override="childStyle">
                                        <p:cTn id="10" dur="250" fill="hold"/>
                                        <p:tgtEl>
                                          <p:spTgt spid="16390">
                                            <p:txEl>
                                              <p:pRg st="0" end="0"/>
                                            </p:txEl>
                                          </p:spTgt>
                                        </p:tgtEl>
                                        <p:attrNameLst>
                                          <p:attrName>style.color</p:attrName>
                                        </p:attrNameLst>
                                      </p:cBhvr>
                                      <p:to>
                                        <a:srgbClr val="50A026"/>
                                      </p:to>
                                    </p:animClr>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subTnLst>
                                    <p:animClr clrSpc="rgb" dir="cw">
                                      <p:cBhvr override="childStyle">
                                        <p:cTn dur="1" fill="hold" display="0" masterRel="nextClick" afterEffect="1"/>
                                        <p:tgtEl>
                                          <p:spTgt spid="39"/>
                                        </p:tgtEl>
                                        <p:attrNameLst>
                                          <p:attrName>ppt_c</p:attrName>
                                        </p:attrNameLst>
                                      </p:cBhvr>
                                      <p:to>
                                        <a:schemeClr val="tx1"/>
                                      </p:to>
                                    </p:animClr>
                                  </p:sub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subTnLst>
                                    <p:animClr clrSpc="rgb" dir="cw">
                                      <p:cBhvr override="childStyle">
                                        <p:cTn dur="1" fill="hold" display="0" masterRel="nextClick" afterEffect="1"/>
                                        <p:tgtEl>
                                          <p:spTgt spid="40"/>
                                        </p:tgtEl>
                                        <p:attrNameLst>
                                          <p:attrName>ppt_c</p:attrName>
                                        </p:attrNameLst>
                                      </p:cBhvr>
                                      <p:to>
                                        <a:schemeClr val="tx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5528"/>
                                        </p:tgtEl>
                                        <p:attrNameLst>
                                          <p:attrName>style.visibility</p:attrName>
                                        </p:attrNameLst>
                                      </p:cBhvr>
                                      <p:to>
                                        <p:strVal val="visible"/>
                                      </p:to>
                                    </p:set>
                                  </p:childTnLst>
                                  <p:subTnLst>
                                    <p:animClr clrSpc="rgb" dir="cw">
                                      <p:cBhvr override="childStyle">
                                        <p:cTn dur="1" fill="hold" display="0" masterRel="nextClick" afterEffect="1"/>
                                        <p:tgtEl>
                                          <p:spTgt spid="405528"/>
                                        </p:tgtEl>
                                        <p:attrNameLst>
                                          <p:attrName>ppt_c</p:attrName>
                                        </p:attrNameLst>
                                      </p:cBhvr>
                                      <p:to>
                                        <a:schemeClr val="tx1"/>
                                      </p:to>
                                    </p:animClr>
                                  </p:sub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subTnLst>
                                    <p:animClr clrSpc="rgb" dir="cw">
                                      <p:cBhvr override="childStyle">
                                        <p:cTn dur="1" fill="hold" display="0" masterRel="nextClick" afterEffect="1"/>
                                        <p:tgtEl>
                                          <p:spTgt spid="34"/>
                                        </p:tgtEl>
                                        <p:attrNameLst>
                                          <p:attrName>ppt_c</p:attrName>
                                        </p:attrNameLst>
                                      </p:cBhvr>
                                      <p:to>
                                        <a:schemeClr val="tx1"/>
                                      </p:to>
                                    </p:animClr>
                                  </p:subTnLst>
                                </p:cTn>
                              </p:par>
                              <p:par>
                                <p:cTn id="21" presetID="3" presetClass="emph" presetSubtype="2" fill="hold" nodeType="withEffect">
                                  <p:stCondLst>
                                    <p:cond delay="0"/>
                                  </p:stCondLst>
                                  <p:childTnLst>
                                    <p:animClr clrSpc="rgb" dir="cw">
                                      <p:cBhvr override="childStyle">
                                        <p:cTn id="22" dur="100" fill="hold"/>
                                        <p:tgtEl>
                                          <p:spTgt spid="16390">
                                            <p:txEl>
                                              <p:pRg st="0" end="0"/>
                                            </p:txEl>
                                          </p:spTgt>
                                        </p:tgtEl>
                                        <p:attrNameLst>
                                          <p:attrName>style.color</p:attrName>
                                        </p:attrNameLst>
                                      </p:cBhvr>
                                      <p:to>
                                        <a:schemeClr val="tx1"/>
                                      </p:to>
                                    </p:animClr>
                                  </p:childTnLst>
                                </p:cTn>
                              </p:par>
                              <p:par>
                                <p:cTn id="23" presetID="3" presetClass="emph" presetSubtype="2" fill="hold" nodeType="withEffect">
                                  <p:stCondLst>
                                    <p:cond delay="0"/>
                                  </p:stCondLst>
                                  <p:childTnLst>
                                    <p:animClr clrSpc="rgb" dir="cw">
                                      <p:cBhvr override="childStyle">
                                        <p:cTn id="24" dur="100" fill="hold"/>
                                        <p:tgtEl>
                                          <p:spTgt spid="16390">
                                            <p:txEl>
                                              <p:pRg st="1" end="1"/>
                                            </p:txEl>
                                          </p:spTgt>
                                        </p:tgtEl>
                                        <p:attrNameLst>
                                          <p:attrName>style.color</p:attrName>
                                        </p:attrNameLst>
                                      </p:cBhvr>
                                      <p:to>
                                        <a:srgbClr val="50A026"/>
                                      </p:to>
                                    </p:animClr>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subTnLst>
                                    <p:animClr clrSpc="rgb" dir="cw">
                                      <p:cBhvr override="childStyle">
                                        <p:cTn dur="1" fill="hold" display="0" masterRel="nextClick" afterEffect="1"/>
                                        <p:tgtEl>
                                          <p:spTgt spid="25"/>
                                        </p:tgtEl>
                                        <p:attrNameLst>
                                          <p:attrName>ppt_c</p:attrName>
                                        </p:attrNameLst>
                                      </p:cBhvr>
                                      <p:to>
                                        <a:schemeClr val="tx1"/>
                                      </p:to>
                                    </p:animClr>
                                  </p:subTnLst>
                                </p:cTn>
                              </p:par>
                              <p:par>
                                <p:cTn id="29" presetID="1" presetClass="entr" presetSubtype="0" fill="hold" grpId="0" nodeType="withEffect">
                                  <p:stCondLst>
                                    <p:cond delay="0"/>
                                  </p:stCondLst>
                                  <p:childTnLst>
                                    <p:set>
                                      <p:cBhvr>
                                        <p:cTn id="30" dur="1" fill="hold">
                                          <p:stCondLst>
                                            <p:cond delay="0"/>
                                          </p:stCondLst>
                                        </p:cTn>
                                        <p:tgtEl>
                                          <p:spTgt spid="405532"/>
                                        </p:tgtEl>
                                        <p:attrNameLst>
                                          <p:attrName>style.visibility</p:attrName>
                                        </p:attrNameLst>
                                      </p:cBhvr>
                                      <p:to>
                                        <p:strVal val="visible"/>
                                      </p:to>
                                    </p:set>
                                  </p:childTnLst>
                                  <p:subTnLst>
                                    <p:animClr clrSpc="rgb" dir="cw">
                                      <p:cBhvr override="childStyle">
                                        <p:cTn dur="1" fill="hold" display="0" masterRel="nextClick" afterEffect="1"/>
                                        <p:tgtEl>
                                          <p:spTgt spid="405532"/>
                                        </p:tgtEl>
                                        <p:attrNameLst>
                                          <p:attrName>ppt_c</p:attrName>
                                        </p:attrNameLst>
                                      </p:cBhvr>
                                      <p:to>
                                        <a:schemeClr val="tx1"/>
                                      </p:to>
                                    </p:animClr>
                                  </p:sub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subTnLst>
                                    <p:animClr clrSpc="rgb" dir="cw">
                                      <p:cBhvr override="childStyle">
                                        <p:cTn dur="1" fill="hold" display="0" masterRel="nextClick" afterEffect="1"/>
                                        <p:tgtEl>
                                          <p:spTgt spid="89"/>
                                        </p:tgtEl>
                                        <p:attrNameLst>
                                          <p:attrName>ppt_c</p:attrName>
                                        </p:attrNameLst>
                                      </p:cBhvr>
                                      <p:to>
                                        <a:schemeClr val="tx1"/>
                                      </p:to>
                                    </p:animClr>
                                  </p:subTnLst>
                                </p:cTn>
                              </p:par>
                              <p:par>
                                <p:cTn id="33" presetID="3" presetClass="emph" presetSubtype="2" fill="hold" nodeType="withEffect">
                                  <p:stCondLst>
                                    <p:cond delay="0"/>
                                  </p:stCondLst>
                                  <p:childTnLst>
                                    <p:animClr clrSpc="rgb" dir="cw">
                                      <p:cBhvr override="childStyle">
                                        <p:cTn id="34" dur="100" fill="hold"/>
                                        <p:tgtEl>
                                          <p:spTgt spid="16390">
                                            <p:txEl>
                                              <p:pRg st="1" end="1"/>
                                            </p:txEl>
                                          </p:spTgt>
                                        </p:tgtEl>
                                        <p:attrNameLst>
                                          <p:attrName>style.color</p:attrName>
                                        </p:attrNameLst>
                                      </p:cBhvr>
                                      <p:to>
                                        <a:schemeClr val="tx1"/>
                                      </p:to>
                                    </p:animClr>
                                  </p:childTnLst>
                                </p:cTn>
                              </p:par>
                              <p:par>
                                <p:cTn id="35" presetID="3" presetClass="emph" presetSubtype="2" fill="hold" nodeType="withEffect">
                                  <p:stCondLst>
                                    <p:cond delay="0"/>
                                  </p:stCondLst>
                                  <p:childTnLst>
                                    <p:animClr clrSpc="rgb" dir="cw">
                                      <p:cBhvr override="childStyle">
                                        <p:cTn id="36" dur="100" fill="hold"/>
                                        <p:tgtEl>
                                          <p:spTgt spid="16390">
                                            <p:txEl>
                                              <p:pRg st="2" end="2"/>
                                            </p:txEl>
                                          </p:spTgt>
                                        </p:tgtEl>
                                        <p:attrNameLst>
                                          <p:attrName>style.color</p:attrName>
                                        </p:attrNameLst>
                                      </p:cBhvr>
                                      <p:to>
                                        <a:srgbClr val="50A026"/>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chemeClr val="tx1"/>
                                      </p:to>
                                    </p:animClr>
                                  </p:subTnLst>
                                </p:cTn>
                              </p:par>
                              <p:par>
                                <p:cTn id="41" presetID="1" presetClass="entr" presetSubtype="0" fill="hold" grpId="0" nodeType="withEffect">
                                  <p:stCondLst>
                                    <p:cond delay="0"/>
                                  </p:stCondLst>
                                  <p:childTnLst>
                                    <p:set>
                                      <p:cBhvr>
                                        <p:cTn id="42" dur="1" fill="hold">
                                          <p:stCondLst>
                                            <p:cond delay="0"/>
                                          </p:stCondLst>
                                        </p:cTn>
                                        <p:tgtEl>
                                          <p:spTgt spid="405524"/>
                                        </p:tgtEl>
                                        <p:attrNameLst>
                                          <p:attrName>style.visibility</p:attrName>
                                        </p:attrNameLst>
                                      </p:cBhvr>
                                      <p:to>
                                        <p:strVal val="visible"/>
                                      </p:to>
                                    </p:set>
                                  </p:childTnLst>
                                  <p:subTnLst>
                                    <p:animClr clrSpc="rgb" dir="cw">
                                      <p:cBhvr override="childStyle">
                                        <p:cTn dur="1" fill="hold" display="0" masterRel="nextClick" afterEffect="1"/>
                                        <p:tgtEl>
                                          <p:spTgt spid="405524"/>
                                        </p:tgtEl>
                                        <p:attrNameLst>
                                          <p:attrName>ppt_c</p:attrName>
                                        </p:attrNameLst>
                                      </p:cBhvr>
                                      <p:to>
                                        <a:schemeClr val="tx1"/>
                                      </p:to>
                                    </p:animClr>
                                  </p:subTnLst>
                                </p:cTn>
                              </p:par>
                              <p:par>
                                <p:cTn id="43" presetID="1" presetClass="entr" presetSubtype="0" fill="hold" grpId="0" nodeType="withEffect">
                                  <p:stCondLst>
                                    <p:cond delay="0"/>
                                  </p:stCondLst>
                                  <p:childTnLst>
                                    <p:set>
                                      <p:cBhvr>
                                        <p:cTn id="44" dur="1" fill="hold">
                                          <p:stCondLst>
                                            <p:cond delay="0"/>
                                          </p:stCondLst>
                                        </p:cTn>
                                        <p:tgtEl>
                                          <p:spTgt spid="91"/>
                                        </p:tgtEl>
                                        <p:attrNameLst>
                                          <p:attrName>style.visibility</p:attrName>
                                        </p:attrNameLst>
                                      </p:cBhvr>
                                      <p:to>
                                        <p:strVal val="visible"/>
                                      </p:to>
                                    </p:set>
                                  </p:childTnLst>
                                  <p:subTnLst>
                                    <p:animClr clrSpc="rgb" dir="cw">
                                      <p:cBhvr override="childStyle">
                                        <p:cTn dur="1" fill="hold" display="0" masterRel="nextClick" afterEffect="1"/>
                                        <p:tgtEl>
                                          <p:spTgt spid="91"/>
                                        </p:tgtEl>
                                        <p:attrNameLst>
                                          <p:attrName>ppt_c</p:attrName>
                                        </p:attrNameLst>
                                      </p:cBhvr>
                                      <p:to>
                                        <a:schemeClr val="tx1"/>
                                      </p:to>
                                    </p:animClr>
                                  </p:subTnLst>
                                </p:cTn>
                              </p:par>
                              <p:par>
                                <p:cTn id="45" presetID="3" presetClass="emph" presetSubtype="2" fill="hold" nodeType="withEffect">
                                  <p:stCondLst>
                                    <p:cond delay="0"/>
                                  </p:stCondLst>
                                  <p:childTnLst>
                                    <p:animClr clrSpc="rgb" dir="cw">
                                      <p:cBhvr override="childStyle">
                                        <p:cTn id="46" dur="100" fill="hold"/>
                                        <p:tgtEl>
                                          <p:spTgt spid="16390">
                                            <p:txEl>
                                              <p:pRg st="2" end="2"/>
                                            </p:txEl>
                                          </p:spTgt>
                                        </p:tgtEl>
                                        <p:attrNameLst>
                                          <p:attrName>style.color</p:attrName>
                                        </p:attrNameLst>
                                      </p:cBhvr>
                                      <p:to>
                                        <a:schemeClr val="tx1"/>
                                      </p:to>
                                    </p:animClr>
                                  </p:childTnLst>
                                </p:cTn>
                              </p:par>
                              <p:par>
                                <p:cTn id="47" presetID="3" presetClass="emph" presetSubtype="2" fill="hold" nodeType="withEffect">
                                  <p:stCondLst>
                                    <p:cond delay="0"/>
                                  </p:stCondLst>
                                  <p:childTnLst>
                                    <p:animClr clrSpc="rgb" dir="cw">
                                      <p:cBhvr override="childStyle">
                                        <p:cTn id="48" dur="250" fill="hold"/>
                                        <p:tgtEl>
                                          <p:spTgt spid="16390">
                                            <p:txEl>
                                              <p:pRg st="3" end="3"/>
                                            </p:txEl>
                                          </p:spTgt>
                                        </p:tgtEl>
                                        <p:attrNameLst>
                                          <p:attrName>style.color</p:attrName>
                                        </p:attrNameLst>
                                      </p:cBhvr>
                                      <p:to>
                                        <a:srgbClr val="50A026"/>
                                      </p:to>
                                    </p:animClr>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0"/>
                                        </p:tgtEl>
                                        <p:attrNameLst>
                                          <p:attrName>style.visibility</p:attrName>
                                        </p:attrNameLst>
                                      </p:cBhvr>
                                      <p:to>
                                        <p:strVal val="visible"/>
                                      </p:to>
                                    </p:set>
                                  </p:childTnLst>
                                  <p:subTnLst>
                                    <p:animClr clrSpc="rgb" dir="cw">
                                      <p:cBhvr override="childStyle">
                                        <p:cTn dur="1" fill="hold" display="0" masterRel="nextClick" afterEffect="1"/>
                                        <p:tgtEl>
                                          <p:spTgt spid="90"/>
                                        </p:tgtEl>
                                        <p:attrNameLst>
                                          <p:attrName>ppt_c</p:attrName>
                                        </p:attrNameLst>
                                      </p:cBhvr>
                                      <p:to>
                                        <a:schemeClr val="tx1"/>
                                      </p:to>
                                    </p:animClr>
                                  </p:subTnLst>
                                </p:cTn>
                              </p:par>
                              <p:par>
                                <p:cTn id="53" presetID="3" presetClass="emph" presetSubtype="2" fill="hold" nodeType="withEffect">
                                  <p:stCondLst>
                                    <p:cond delay="0"/>
                                  </p:stCondLst>
                                  <p:childTnLst>
                                    <p:animClr clrSpc="rgb" dir="cw">
                                      <p:cBhvr override="childStyle">
                                        <p:cTn id="54" dur="100" fill="hold"/>
                                        <p:tgtEl>
                                          <p:spTgt spid="16390">
                                            <p:txEl>
                                              <p:pRg st="3" end="3"/>
                                            </p:txEl>
                                          </p:spTgt>
                                        </p:tgtEl>
                                        <p:attrNameLst>
                                          <p:attrName>style.color</p:attrName>
                                        </p:attrNameLst>
                                      </p:cBhvr>
                                      <p:to>
                                        <a:srgbClr val="000000"/>
                                      </p:to>
                                    </p:animClr>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subTnLst>
                                    <p:animClr clrSpc="rgb" dir="cw">
                                      <p:cBhvr override="childStyle">
                                        <p:cTn dur="1" fill="hold" display="0" masterRel="nextClick" afterEffect="1"/>
                                        <p:tgtEl>
                                          <p:spTgt spid="31"/>
                                        </p:tgtEl>
                                        <p:attrNameLst>
                                          <p:attrName>ppt_c</p:attrName>
                                        </p:attrNameLst>
                                      </p:cBhvr>
                                      <p:to>
                                        <a:schemeClr val="tx1"/>
                                      </p:to>
                                    </p:animClr>
                                  </p:sub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subTnLst>
                                    <p:animClr clrSpc="rgb" dir="cw">
                                      <p:cBhvr override="childStyle">
                                        <p:cTn dur="1" fill="hold" display="0" masterRel="nextClick" afterEffect="1"/>
                                        <p:tgtEl>
                                          <p:spTgt spid="33"/>
                                        </p:tgtEl>
                                        <p:attrNameLst>
                                          <p:attrName>ppt_c</p:attrName>
                                        </p:attrNameLst>
                                      </p:cBhvr>
                                      <p:to>
                                        <a:schemeClr val="tx1"/>
                                      </p:to>
                                    </p:animClr>
                                  </p:subTnLst>
                                </p:cTn>
                              </p:par>
                              <p:par>
                                <p:cTn id="59" presetID="3" presetClass="emph" presetSubtype="2" fill="hold" nodeType="withEffect">
                                  <p:stCondLst>
                                    <p:cond delay="0"/>
                                  </p:stCondLst>
                                  <p:childTnLst>
                                    <p:animClr clrSpc="rgb" dir="cw">
                                      <p:cBhvr override="childStyle">
                                        <p:cTn id="60" dur="100" fill="hold"/>
                                        <p:tgtEl>
                                          <p:spTgt spid="16390">
                                            <p:txEl>
                                              <p:pRg st="4" end="4"/>
                                            </p:txEl>
                                          </p:spTgt>
                                        </p:tgtEl>
                                        <p:attrNameLst>
                                          <p:attrName>style.color</p:attrName>
                                        </p:attrNameLst>
                                      </p:cBhvr>
                                      <p:to>
                                        <a:srgbClr val="50A026"/>
                                      </p:to>
                                    </p:animClr>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3" presetClass="emph" presetSubtype="2" fill="hold" nodeType="withEffect">
                                  <p:stCondLst>
                                    <p:cond delay="0"/>
                                  </p:stCondLst>
                                  <p:childTnLst>
                                    <p:animClr clrSpc="rgb" dir="cw">
                                      <p:cBhvr override="childStyle">
                                        <p:cTn id="68" dur="250" fill="hold"/>
                                        <p:tgtEl>
                                          <p:spTgt spid="16390">
                                            <p:txEl>
                                              <p:pRg st="4" end="4"/>
                                            </p:txEl>
                                          </p:spTgt>
                                        </p:tgtEl>
                                        <p:attrNameLst>
                                          <p:attrName>style.color</p:attrName>
                                        </p:attrNameLst>
                                      </p:cBhvr>
                                      <p:to>
                                        <a:schemeClr val="tx1"/>
                                      </p:to>
                                    </p:animClr>
                                  </p:childTnLst>
                                </p:cTn>
                              </p:par>
                              <p:par>
                                <p:cTn id="69" presetID="3" presetClass="emph" presetSubtype="2" fill="hold" nodeType="withEffect">
                                  <p:stCondLst>
                                    <p:cond delay="0"/>
                                  </p:stCondLst>
                                  <p:childTnLst>
                                    <p:animClr clrSpc="rgb" dir="cw">
                                      <p:cBhvr override="childStyle">
                                        <p:cTn id="70" dur="100" fill="hold"/>
                                        <p:tgtEl>
                                          <p:spTgt spid="16390">
                                            <p:txEl>
                                              <p:pRg st="5" end="5"/>
                                            </p:txEl>
                                          </p:spTgt>
                                        </p:tgtEl>
                                        <p:attrNameLst>
                                          <p:attrName>style.color</p:attrName>
                                        </p:attrNameLst>
                                      </p:cBhvr>
                                      <p:to>
                                        <a:srgbClr val="50A02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4" grpId="0"/>
      <p:bldP spid="405528" grpId="0"/>
      <p:bldP spid="405532" grpId="0"/>
      <p:bldP spid="25" grpId="0"/>
      <p:bldP spid="29" grpId="0"/>
      <p:bldP spid="31" grpId="0"/>
      <p:bldP spid="33" grpId="0"/>
      <p:bldP spid="34" grpId="0"/>
      <p:bldP spid="89" grpId="0"/>
      <p:bldP spid="90" grpId="0"/>
      <p:bldP spid="91"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a:xfrm>
            <a:off x="666750" y="255588"/>
            <a:ext cx="10299700" cy="920750"/>
          </a:xfrm>
        </p:spPr>
        <p:txBody>
          <a:bodyPr/>
          <a:lstStyle/>
          <a:p>
            <a:pPr eaLnBrk="1" hangingPunct="1"/>
            <a:r>
              <a:rPr lang="de-DE" smtClean="0"/>
              <a:t>Mögliche Buchungsvarianten</a:t>
            </a:r>
            <a:r>
              <a:rPr lang="de-DE" sz="2000" smtClean="0">
                <a:solidFill>
                  <a:srgbClr val="000000"/>
                </a:solidFill>
              </a:rPr>
              <a:t/>
            </a:r>
            <a:br>
              <a:rPr lang="de-DE" sz="2000" smtClean="0">
                <a:solidFill>
                  <a:srgbClr val="000000"/>
                </a:solidFill>
              </a:rPr>
            </a:br>
            <a:r>
              <a:rPr lang="de-DE" sz="1600" smtClean="0">
                <a:solidFill>
                  <a:srgbClr val="000000"/>
                </a:solidFill>
              </a:rPr>
              <a:t>Buchung des Geldeingangs über Debitor mit Buchung der angeforderten Anzahlung (Variante 2b)</a:t>
            </a:r>
            <a:endParaRPr lang="de-DE" sz="1600" smtClean="0"/>
          </a:p>
        </p:txBody>
      </p:sp>
      <p:sp>
        <p:nvSpPr>
          <p:cNvPr id="3" name="Inhaltsplatzhalter 2"/>
          <p:cNvSpPr>
            <a:spLocks noGrp="1"/>
          </p:cNvSpPr>
          <p:nvPr>
            <p:ph idx="1"/>
          </p:nvPr>
        </p:nvSpPr>
        <p:spPr>
          <a:xfrm>
            <a:off x="617538" y="1441450"/>
            <a:ext cx="11141075" cy="5164138"/>
          </a:xfrm>
        </p:spPr>
        <p:txBody>
          <a:bodyPr/>
          <a:lstStyle/>
          <a:p>
            <a:pPr marL="0" indent="0" eaLnBrk="1" hangingPunct="1">
              <a:buClr>
                <a:srgbClr val="8CD250"/>
              </a:buClr>
              <a:buFont typeface="Wingdings" pitchFamily="2" charset="2"/>
              <a:buNone/>
              <a:defRPr/>
            </a:pPr>
            <a:r>
              <a:rPr lang="de-DE" sz="1600" dirty="0" smtClean="0">
                <a:sym typeface="Wingdings" pitchFamily="2" charset="2"/>
              </a:rPr>
              <a:t>Angeforderte Anzahlungen werden als Forderungen ausgewiesen.</a:t>
            </a:r>
          </a:p>
          <a:p>
            <a:pPr marL="0" indent="0" eaLnBrk="1" hangingPunct="1">
              <a:buClr>
                <a:srgbClr val="8CD250"/>
              </a:buClr>
              <a:buFont typeface="Wingdings" pitchFamily="2" charset="2"/>
              <a:buNone/>
              <a:defRPr/>
            </a:pPr>
            <a:endParaRPr lang="de-DE" sz="1600" dirty="0">
              <a:sym typeface="Wingdings" pitchFamily="2" charset="2"/>
            </a:endParaRPr>
          </a:p>
          <a:p>
            <a:pPr marL="0" indent="0" eaLnBrk="1" hangingPunct="1">
              <a:buClr>
                <a:srgbClr val="8CD250"/>
              </a:buClr>
              <a:buFont typeface="Wingdings" pitchFamily="2" charset="2"/>
              <a:buNone/>
              <a:defRPr/>
            </a:pPr>
            <a:r>
              <a:rPr lang="de-DE" sz="1600" dirty="0" smtClean="0">
                <a:sym typeface="Wingdings" pitchFamily="2" charset="2"/>
              </a:rPr>
              <a:t> </a:t>
            </a:r>
            <a:r>
              <a:rPr lang="de-DE" sz="1600" dirty="0" smtClean="0"/>
              <a:t>Auf </a:t>
            </a:r>
            <a:r>
              <a:rPr lang="de-DE" sz="1600" dirty="0"/>
              <a:t>dem Debitorenkonto ist die angeforderte Anzahlung </a:t>
            </a:r>
            <a:r>
              <a:rPr lang="de-DE" sz="1600" dirty="0" smtClean="0"/>
              <a:t>nachvollziehbar und somit </a:t>
            </a:r>
            <a:r>
              <a:rPr lang="de-DE" sz="1600" dirty="0"/>
              <a:t>ist </a:t>
            </a:r>
            <a:r>
              <a:rPr lang="de-DE" sz="1600" dirty="0" smtClean="0"/>
              <a:t>eine     Überwachung </a:t>
            </a:r>
            <a:r>
              <a:rPr lang="de-DE" sz="1600" dirty="0"/>
              <a:t>des Zahlungseingangs bzw. ein Mahnwesen mit OPOS möglich</a:t>
            </a:r>
            <a:r>
              <a:rPr lang="de-DE" sz="1600" dirty="0" smtClean="0"/>
              <a:t>.</a:t>
            </a:r>
            <a:br>
              <a:rPr lang="de-DE" sz="1600" dirty="0" smtClean="0"/>
            </a:br>
            <a:endParaRPr lang="de-DE" sz="1600" dirty="0" smtClean="0"/>
          </a:p>
          <a:p>
            <a:pPr marL="0" indent="0" eaLnBrk="1" hangingPunct="1">
              <a:buClr>
                <a:srgbClr val="8CD250"/>
              </a:buClr>
              <a:buFont typeface="Wingdings" pitchFamily="2" charset="2"/>
              <a:buNone/>
              <a:defRPr/>
            </a:pPr>
            <a:r>
              <a:rPr lang="de-DE" sz="1600" dirty="0" smtClean="0">
                <a:solidFill>
                  <a:srgbClr val="000000"/>
                </a:solidFill>
                <a:sym typeface="Wingdings" pitchFamily="2" charset="2"/>
              </a:rPr>
              <a:t> Bei </a:t>
            </a:r>
            <a:r>
              <a:rPr lang="de-DE" sz="1600" dirty="0">
                <a:solidFill>
                  <a:srgbClr val="000000"/>
                </a:solidFill>
                <a:sym typeface="Wingdings" pitchFamily="2" charset="2"/>
              </a:rPr>
              <a:t>der Abschlusserstellung sind ggf. Umbuchungen vorzunehmen, da die noch offenen, angeforderten </a:t>
            </a:r>
            <a:r>
              <a:rPr lang="de-DE" sz="1600" dirty="0">
                <a:solidFill>
                  <a:srgbClr val="000000"/>
                </a:solidFill>
              </a:rPr>
              <a:t>Anzahlungen nicht in den Abschluss einfließen dürfen (siehe „Abgrenzung angeforderter Anzahlungen im Jahresabschluss/Zwischenabschluss“ auf den folgenden Folien)</a:t>
            </a:r>
          </a:p>
          <a:p>
            <a:pPr marL="0" indent="0" eaLnBrk="1" hangingPunct="1">
              <a:buClr>
                <a:srgbClr val="8CD250"/>
              </a:buClr>
              <a:buFont typeface="Wingdings" pitchFamily="2" charset="2"/>
              <a:buNone/>
              <a:defRPr/>
            </a:pPr>
            <a:endParaRPr lang="de-DE" sz="1600" dirty="0" smtClean="0"/>
          </a:p>
          <a:p>
            <a:pPr marL="0" indent="0" eaLnBrk="1" hangingPunct="1">
              <a:buClr>
                <a:srgbClr val="8CD250"/>
              </a:buClr>
              <a:buFont typeface="Wingdings" pitchFamily="2" charset="2"/>
              <a:buNone/>
              <a:defRPr/>
            </a:pPr>
            <a:endParaRPr lang="de-DE" sz="1600" dirty="0"/>
          </a:p>
          <a:p>
            <a:pPr eaLnBrk="1" hangingPunct="1">
              <a:buClr>
                <a:srgbClr val="8CD250"/>
              </a:buClr>
              <a:buFont typeface="Wingdings" pitchFamily="2" charset="2"/>
              <a:buChar char="Ø"/>
              <a:defRPr/>
            </a:pPr>
            <a:endParaRPr lang="de-DE" sz="1600" dirty="0" smtClean="0"/>
          </a:p>
          <a:p>
            <a:pPr eaLnBrk="1" hangingPunct="1">
              <a:buClr>
                <a:srgbClr val="8CD250"/>
              </a:buClr>
              <a:buFont typeface="Wingdings" pitchFamily="2" charset="2"/>
              <a:buChar char="Ø"/>
              <a:defRPr/>
            </a:pPr>
            <a:endParaRPr lang="de-DE" sz="1600" dirty="0"/>
          </a:p>
          <a:p>
            <a:pPr marL="0" indent="0" eaLnBrk="1" hangingPunct="1">
              <a:buClr>
                <a:srgbClr val="8CD250"/>
              </a:buClr>
              <a:buFont typeface="Wingdings" pitchFamily="2" charset="2"/>
              <a:buNone/>
              <a:defRPr/>
            </a:pPr>
            <a:endParaRPr lang="de-DE" sz="1600" dirty="0">
              <a:solidFill>
                <a:srgbClr val="000000"/>
              </a:solidFill>
            </a:endParaRPr>
          </a:p>
          <a:p>
            <a:pPr eaLnBrk="1" hangingPunct="1">
              <a:defRPr/>
            </a:pPr>
            <a:endParaRPr lang="de-DE" dirty="0"/>
          </a:p>
        </p:txBody>
      </p:sp>
      <p:sp>
        <p:nvSpPr>
          <p:cNvPr id="29700"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2516681-1A32-45D0-AD14-8E27774E5CFC}" type="slidenum">
              <a:rPr lang="de-DE" smtClean="0">
                <a:solidFill>
                  <a:srgbClr val="000000"/>
                </a:solidFill>
              </a:rPr>
              <a:pPr algn="r" eaLnBrk="1" hangingPunct="1">
                <a:lnSpc>
                  <a:spcPct val="100000"/>
                </a:lnSpc>
                <a:defRPr/>
              </a:pPr>
              <a:t>15</a:t>
            </a:fld>
            <a:endParaRPr lang="de-DE" smtClean="0">
              <a:solidFill>
                <a:srgbClr val="000000"/>
              </a:solidFill>
            </a:endParaRPr>
          </a:p>
        </p:txBody>
      </p:sp>
      <p:sp>
        <p:nvSpPr>
          <p:cNvPr id="29701" name="Textfeld 6"/>
          <p:cNvSpPr txBox="1">
            <a:spLocks noChangeArrowheads="1"/>
          </p:cNvSpPr>
          <p:nvPr/>
        </p:nvSpPr>
        <p:spPr bwMode="auto">
          <a:xfrm>
            <a:off x="741363" y="4521200"/>
            <a:ext cx="10945812" cy="536575"/>
          </a:xfrm>
          <a:prstGeom prst="rect">
            <a:avLst/>
          </a:prstGeom>
          <a:solidFill>
            <a:srgbClr val="DBF3C2"/>
          </a:solidFill>
          <a:ln w="9525">
            <a:noFill/>
            <a:miter lim="800000"/>
            <a:headEnd/>
            <a:tailEnd/>
          </a:ln>
        </p:spPr>
        <p:txBody>
          <a:bodyPr>
            <a:spAutoFit/>
          </a:bodyPr>
          <a:lstStyle/>
          <a:p>
            <a:pPr>
              <a:lnSpc>
                <a:spcPct val="90000"/>
              </a:lnSpc>
              <a:buClr>
                <a:srgbClr val="8CD250"/>
              </a:buClr>
            </a:pPr>
            <a:r>
              <a:rPr lang="de-DE" sz="1600">
                <a:solidFill>
                  <a:srgbClr val="000000"/>
                </a:solidFill>
                <a:sym typeface="Wingdings" pitchFamily="2" charset="2"/>
              </a:rPr>
              <a:t>Hinweis: </a:t>
            </a:r>
            <a:r>
              <a:rPr lang="de-DE" sz="1600">
                <a:solidFill>
                  <a:srgbClr val="000000"/>
                </a:solidFill>
              </a:rPr>
              <a:t>Diese Buchungsvariante wird zugrunde gelegt, wenn mit der Komponente Auftragswesen in „DATEV Mittelstand Faktura und Rechnungswesen“ Abschlagsrechnungen erfasst werden.</a:t>
            </a:r>
          </a:p>
        </p:txBody>
      </p:sp>
      <p:sp>
        <p:nvSpPr>
          <p:cNvPr id="2970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970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062BD7CB-D484-4B1D-8F66-5F3BB8D0B516}"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hteck 6"/>
          <p:cNvSpPr>
            <a:spLocks noChangeArrowheads="1"/>
          </p:cNvSpPr>
          <p:nvPr/>
        </p:nvSpPr>
        <p:spPr bwMode="auto">
          <a:xfrm>
            <a:off x="598488" y="3405188"/>
            <a:ext cx="11288712" cy="792162"/>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30723"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EAB7D3D-F2E2-4D9E-BA14-4731A69F9FD3}" type="slidenum">
              <a:rPr lang="de-DE" smtClean="0">
                <a:solidFill>
                  <a:srgbClr val="000000"/>
                </a:solidFill>
              </a:rPr>
              <a:pPr algn="r" eaLnBrk="1" hangingPunct="1">
                <a:lnSpc>
                  <a:spcPct val="100000"/>
                </a:lnSpc>
                <a:defRPr/>
              </a:pPr>
              <a:t>16</a:t>
            </a:fld>
            <a:endParaRPr lang="de-DE" smtClean="0">
              <a:solidFill>
                <a:srgbClr val="000000"/>
              </a:solidFill>
            </a:endParaRPr>
          </a:p>
        </p:txBody>
      </p:sp>
      <p:sp>
        <p:nvSpPr>
          <p:cNvPr id="30724" name="Rectangle 2"/>
          <p:cNvSpPr>
            <a:spLocks noGrp="1" noChangeArrowheads="1"/>
          </p:cNvSpPr>
          <p:nvPr>
            <p:ph type="title"/>
          </p:nvPr>
        </p:nvSpPr>
        <p:spPr>
          <a:xfrm>
            <a:off x="666750" y="360363"/>
            <a:ext cx="10034588" cy="920750"/>
          </a:xfrm>
        </p:spPr>
        <p:txBody>
          <a:bodyPr/>
          <a:lstStyle/>
          <a:p>
            <a:pPr eaLnBrk="1" hangingPunct="1"/>
            <a:r>
              <a:rPr lang="de-DE" smtClean="0"/>
              <a:t>Agenda</a:t>
            </a:r>
            <a:br>
              <a:rPr lang="de-DE" smtClean="0"/>
            </a:br>
            <a:endParaRPr lang="de-DE" smtClean="0"/>
          </a:p>
        </p:txBody>
      </p:sp>
      <p:sp>
        <p:nvSpPr>
          <p:cNvPr id="30725" name="Rectangle 3"/>
          <p:cNvSpPr>
            <a:spLocks noGrp="1" noChangeArrowheads="1"/>
          </p:cNvSpPr>
          <p:nvPr>
            <p:ph type="body" idx="1"/>
          </p:nvPr>
        </p:nvSpPr>
        <p:spPr>
          <a:xfrm>
            <a:off x="665163" y="1570038"/>
            <a:ext cx="11852275" cy="5218112"/>
          </a:xfrm>
        </p:spPr>
        <p:txBody>
          <a:bodyPr/>
          <a:lstStyle/>
          <a:p>
            <a:pPr eaLnBrk="1" hangingPunct="1">
              <a:buFont typeface="Wingdings" pitchFamily="2" charset="2"/>
              <a:buChar char="Ø"/>
            </a:pPr>
            <a:r>
              <a:rPr lang="de-DE" sz="2800" smtClean="0"/>
              <a:t>Anzahlungen und deren Besonderheiten in der Praxis</a:t>
            </a:r>
          </a:p>
          <a:p>
            <a:pPr eaLnBrk="1" hangingPunct="1">
              <a:buFont typeface="Wingdings" pitchFamily="2" charset="2"/>
              <a:buChar char="Ø"/>
            </a:pPr>
            <a:r>
              <a:rPr lang="de-DE" sz="2800" smtClean="0"/>
              <a:t>Unterstützung durch die DATEV-Programme - Überblick</a:t>
            </a:r>
          </a:p>
          <a:p>
            <a:pPr eaLnBrk="1" hangingPunct="1">
              <a:buFont typeface="Wingdings" pitchFamily="2" charset="2"/>
              <a:buChar char="Ø"/>
            </a:pPr>
            <a:r>
              <a:rPr lang="de-DE" sz="2800" smtClean="0"/>
              <a:t>Mögliche Buchungsvarianten</a:t>
            </a:r>
          </a:p>
          <a:p>
            <a:pPr eaLnBrk="1" hangingPunct="1">
              <a:buFont typeface="Wingdings" pitchFamily="2" charset="2"/>
              <a:buChar char="Ø"/>
            </a:pPr>
            <a:r>
              <a:rPr lang="de-DE" sz="2800" smtClean="0"/>
              <a:t>Umsetzung in den Rechnungswesen-Programmen</a:t>
            </a:r>
          </a:p>
          <a:p>
            <a:pPr eaLnBrk="1" hangingPunct="1">
              <a:buFont typeface="Wingdings" pitchFamily="2" charset="2"/>
              <a:buChar char="Ø"/>
            </a:pPr>
            <a:r>
              <a:rPr lang="de-DE" sz="2800" smtClean="0"/>
              <a:t>Zusammenspiel Rechnungswesen und Auftragswesen</a:t>
            </a:r>
          </a:p>
          <a:p>
            <a:pPr eaLnBrk="1" hangingPunct="1"/>
            <a:endParaRPr lang="de-DE" smtClean="0"/>
          </a:p>
          <a:p>
            <a:pPr eaLnBrk="1" hangingPunct="1"/>
            <a:endParaRPr lang="de-DE" smtClean="0"/>
          </a:p>
          <a:p>
            <a:pPr eaLnBrk="1" hangingPunct="1"/>
            <a:endParaRPr lang="de-DE" smtClean="0"/>
          </a:p>
        </p:txBody>
      </p:sp>
      <p:sp>
        <p:nvSpPr>
          <p:cNvPr id="3072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0727"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9BD43AE8-9859-4DCD-A3E1-D28B9826FDF5}"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nchor="b"/>
          <a:lstStyle/>
          <a:p>
            <a:pPr eaLnBrk="1" hangingPunct="1"/>
            <a:r>
              <a:rPr lang="de-DE" smtClean="0"/>
              <a:t>Umsetzung in den Rechnungswesen-Programmen</a:t>
            </a:r>
            <a:br>
              <a:rPr lang="de-DE" smtClean="0"/>
            </a:br>
            <a:endParaRPr lang="de-DE" smtClean="0"/>
          </a:p>
        </p:txBody>
      </p:sp>
      <p:sp>
        <p:nvSpPr>
          <p:cNvPr id="3" name="Inhaltsplatzhalter 2"/>
          <p:cNvSpPr>
            <a:spLocks noGrp="1"/>
          </p:cNvSpPr>
          <p:nvPr>
            <p:ph idx="1"/>
          </p:nvPr>
        </p:nvSpPr>
        <p:spPr>
          <a:xfrm>
            <a:off x="576263" y="1074738"/>
            <a:ext cx="11852275" cy="5165725"/>
          </a:xfrm>
        </p:spPr>
        <p:txBody>
          <a:bodyPr/>
          <a:lstStyle/>
          <a:p>
            <a:pPr marL="0" indent="0" eaLnBrk="1" hangingPunct="1">
              <a:buFont typeface="Wingdings" pitchFamily="2" charset="2"/>
              <a:buNone/>
              <a:defRPr/>
            </a:pPr>
            <a:endParaRPr lang="de-DE" sz="1600" b="1" dirty="0"/>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2400" dirty="0" smtClean="0"/>
              <a:t>Voraussetzungen schaffen</a:t>
            </a:r>
            <a:br>
              <a:rPr lang="de-DE" sz="2400" dirty="0" smtClean="0"/>
            </a:br>
            <a:endParaRPr lang="de-DE" sz="2400" dirty="0" smtClean="0"/>
          </a:p>
          <a:p>
            <a:pPr eaLnBrk="1" hangingPunct="1">
              <a:buFont typeface="Wingdings" pitchFamily="2" charset="2"/>
              <a:buChar char="Ø"/>
              <a:defRPr/>
            </a:pPr>
            <a:r>
              <a:rPr lang="de-DE" sz="2400" dirty="0" smtClean="0"/>
              <a:t>Anzahlungsbuchungen erfassen (Buchungsbeispiel)</a:t>
            </a:r>
            <a:br>
              <a:rPr lang="de-DE" sz="2400" dirty="0" smtClean="0"/>
            </a:br>
            <a:endParaRPr lang="de-DE" sz="2400" dirty="0" smtClean="0"/>
          </a:p>
          <a:p>
            <a:pPr eaLnBrk="1" hangingPunct="1">
              <a:buFont typeface="Wingdings" pitchFamily="2" charset="2"/>
              <a:buChar char="Ø"/>
              <a:defRPr/>
            </a:pPr>
            <a:r>
              <a:rPr lang="de-DE" sz="2400" dirty="0" smtClean="0"/>
              <a:t>Anzahlungsbuchungen vom Programm erzeugen</a:t>
            </a:r>
            <a:br>
              <a:rPr lang="de-DE" sz="2400" dirty="0" smtClean="0"/>
            </a:br>
            <a:endParaRPr lang="de-DE" sz="2400" dirty="0" smtClean="0"/>
          </a:p>
          <a:p>
            <a:pPr eaLnBrk="1" hangingPunct="1">
              <a:buFont typeface="Wingdings" pitchFamily="2" charset="2"/>
              <a:buChar char="Ø"/>
              <a:defRPr/>
            </a:pPr>
            <a:r>
              <a:rPr lang="de-DE" sz="2400" dirty="0" smtClean="0"/>
              <a:t>Auswertungen</a:t>
            </a:r>
            <a:r>
              <a:rPr lang="de-DE" sz="1600" dirty="0"/>
              <a:t/>
            </a:r>
            <a:br>
              <a:rPr lang="de-DE" sz="1600" dirty="0"/>
            </a:br>
            <a:endParaRPr lang="de-DE" sz="1600" dirty="0" smtClean="0"/>
          </a:p>
          <a:p>
            <a:pPr marL="0" indent="0" eaLnBrk="1" hangingPunct="1">
              <a:buFont typeface="Wingdings" pitchFamily="2" charset="2"/>
              <a:buNone/>
              <a:defRPr/>
            </a:pPr>
            <a:endParaRPr lang="de-DE" dirty="0"/>
          </a:p>
        </p:txBody>
      </p:sp>
      <p:sp>
        <p:nvSpPr>
          <p:cNvPr id="3174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EF271AD-A9F7-449F-A286-DB8DA07569CF}" type="slidenum">
              <a:rPr lang="de-DE" smtClean="0">
                <a:solidFill>
                  <a:srgbClr val="000000"/>
                </a:solidFill>
              </a:rPr>
              <a:pPr algn="r" eaLnBrk="1" hangingPunct="1">
                <a:lnSpc>
                  <a:spcPct val="100000"/>
                </a:lnSpc>
                <a:defRPr/>
              </a:pPr>
              <a:t>17</a:t>
            </a:fld>
            <a:endParaRPr lang="de-DE" smtClean="0">
              <a:solidFill>
                <a:srgbClr val="000000"/>
              </a:solidFill>
            </a:endParaRPr>
          </a:p>
        </p:txBody>
      </p:sp>
      <p:sp>
        <p:nvSpPr>
          <p:cNvPr id="31749"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1750"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1F846F60-93D2-45E6-90F1-0FFFB1F13AD5}"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hteck 6"/>
          <p:cNvSpPr>
            <a:spLocks noChangeArrowheads="1"/>
          </p:cNvSpPr>
          <p:nvPr/>
        </p:nvSpPr>
        <p:spPr bwMode="auto">
          <a:xfrm>
            <a:off x="476250" y="1785938"/>
            <a:ext cx="11288713" cy="731837"/>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32771" name="Titel 1"/>
          <p:cNvSpPr>
            <a:spLocks noGrp="1"/>
          </p:cNvSpPr>
          <p:nvPr>
            <p:ph type="title"/>
          </p:nvPr>
        </p:nvSpPr>
        <p:spPr/>
        <p:txBody>
          <a:bodyPr anchor="b"/>
          <a:lstStyle/>
          <a:p>
            <a:pPr eaLnBrk="1" hangingPunct="1"/>
            <a:r>
              <a:rPr lang="de-DE" smtClean="0"/>
              <a:t>Umsetzung in den Rechnungswesen-Programmen</a:t>
            </a:r>
            <a:br>
              <a:rPr lang="de-DE" smtClean="0"/>
            </a:br>
            <a:endParaRPr lang="de-DE" smtClean="0"/>
          </a:p>
        </p:txBody>
      </p:sp>
      <p:sp>
        <p:nvSpPr>
          <p:cNvPr id="3" name="Inhaltsplatzhalter 2"/>
          <p:cNvSpPr>
            <a:spLocks noGrp="1"/>
          </p:cNvSpPr>
          <p:nvPr>
            <p:ph idx="1"/>
          </p:nvPr>
        </p:nvSpPr>
        <p:spPr>
          <a:xfrm>
            <a:off x="576263" y="1074738"/>
            <a:ext cx="11852275" cy="5165725"/>
          </a:xfrm>
        </p:spPr>
        <p:txBody>
          <a:bodyPr/>
          <a:lstStyle/>
          <a:p>
            <a:pPr marL="0" indent="0" eaLnBrk="1" hangingPunct="1">
              <a:buFont typeface="Wingdings" pitchFamily="2" charset="2"/>
              <a:buNone/>
              <a:defRPr/>
            </a:pPr>
            <a:endParaRPr lang="de-DE" sz="1600" b="1" dirty="0"/>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2400" dirty="0" smtClean="0"/>
              <a:t>Voraussetzungen schaffen</a:t>
            </a:r>
            <a:br>
              <a:rPr lang="de-DE" sz="2400" dirty="0" smtClean="0"/>
            </a:br>
            <a:endParaRPr lang="de-DE" sz="2400" dirty="0" smtClean="0"/>
          </a:p>
          <a:p>
            <a:pPr eaLnBrk="1" hangingPunct="1">
              <a:buFont typeface="Wingdings" pitchFamily="2" charset="2"/>
              <a:buChar char="Ø"/>
              <a:defRPr/>
            </a:pPr>
            <a:r>
              <a:rPr lang="de-DE" sz="2400" dirty="0" smtClean="0"/>
              <a:t>Anzahlungsbuchungen erfassen (Buchungsbeispiel)</a:t>
            </a:r>
            <a:br>
              <a:rPr lang="de-DE" sz="2400" dirty="0" smtClean="0"/>
            </a:br>
            <a:endParaRPr lang="de-DE" sz="2400" dirty="0" smtClean="0"/>
          </a:p>
          <a:p>
            <a:pPr eaLnBrk="1" hangingPunct="1">
              <a:buFont typeface="Wingdings" pitchFamily="2" charset="2"/>
              <a:buChar char="Ø"/>
              <a:defRPr/>
            </a:pPr>
            <a:r>
              <a:rPr lang="de-DE" sz="2400" dirty="0" smtClean="0"/>
              <a:t>Anzahlungsbuchungen vom Programm erzeugen</a:t>
            </a:r>
            <a:br>
              <a:rPr lang="de-DE" sz="2400" dirty="0" smtClean="0"/>
            </a:br>
            <a:endParaRPr lang="de-DE" sz="2400" dirty="0" smtClean="0"/>
          </a:p>
          <a:p>
            <a:pPr eaLnBrk="1" hangingPunct="1">
              <a:buFont typeface="Wingdings" pitchFamily="2" charset="2"/>
              <a:buChar char="Ø"/>
              <a:defRPr/>
            </a:pPr>
            <a:r>
              <a:rPr lang="de-DE" sz="2400" dirty="0" smtClean="0"/>
              <a:t>Auswertungen</a:t>
            </a:r>
            <a:r>
              <a:rPr lang="de-DE" sz="1600" dirty="0"/>
              <a:t/>
            </a:r>
            <a:br>
              <a:rPr lang="de-DE" sz="1600" dirty="0"/>
            </a:br>
            <a:endParaRPr lang="de-DE" sz="1600" dirty="0" smtClean="0"/>
          </a:p>
          <a:p>
            <a:pPr marL="0" indent="0" eaLnBrk="1" hangingPunct="1">
              <a:buFont typeface="Wingdings" pitchFamily="2" charset="2"/>
              <a:buNone/>
              <a:defRPr/>
            </a:pPr>
            <a:endParaRPr lang="de-DE" dirty="0"/>
          </a:p>
        </p:txBody>
      </p:sp>
      <p:sp>
        <p:nvSpPr>
          <p:cNvPr id="32773"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A97015B5-ED87-42C8-A341-E5D08322A4F1}" type="slidenum">
              <a:rPr lang="de-DE" smtClean="0">
                <a:solidFill>
                  <a:srgbClr val="000000"/>
                </a:solidFill>
              </a:rPr>
              <a:pPr algn="r" eaLnBrk="1" hangingPunct="1">
                <a:lnSpc>
                  <a:spcPct val="100000"/>
                </a:lnSpc>
                <a:defRPr/>
              </a:pPr>
              <a:t>18</a:t>
            </a:fld>
            <a:endParaRPr lang="de-DE" smtClean="0">
              <a:solidFill>
                <a:srgbClr val="000000"/>
              </a:solidFill>
            </a:endParaRPr>
          </a:p>
        </p:txBody>
      </p:sp>
      <p:sp>
        <p:nvSpPr>
          <p:cNvPr id="32774"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2775"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6AE795E2-F715-45C6-B027-12C1647672F8}"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7E999BE1-FF8E-49C1-B58E-B530CB977D02}" type="slidenum">
              <a:rPr lang="de-DE" smtClean="0">
                <a:solidFill>
                  <a:srgbClr val="000000"/>
                </a:solidFill>
              </a:rPr>
              <a:pPr algn="r" eaLnBrk="1" hangingPunct="1">
                <a:lnSpc>
                  <a:spcPct val="100000"/>
                </a:lnSpc>
                <a:defRPr/>
              </a:pPr>
              <a:t>19</a:t>
            </a:fld>
            <a:endParaRPr lang="de-DE" smtClean="0">
              <a:solidFill>
                <a:srgbClr val="000000"/>
              </a:solidFill>
            </a:endParaRPr>
          </a:p>
        </p:txBody>
      </p:sp>
      <p:sp>
        <p:nvSpPr>
          <p:cNvPr id="33795" name="Rectangle 2"/>
          <p:cNvSpPr>
            <a:spLocks noGrp="1" noChangeArrowheads="1"/>
          </p:cNvSpPr>
          <p:nvPr>
            <p:ph type="title"/>
          </p:nvPr>
        </p:nvSpPr>
        <p:spPr>
          <a:xfrm>
            <a:off x="666750" y="201613"/>
            <a:ext cx="10034588" cy="920750"/>
          </a:xfrm>
        </p:spPr>
        <p:txBody>
          <a:bodyPr/>
          <a:lstStyle/>
          <a:p>
            <a:pPr eaLnBrk="1" hangingPunct="1"/>
            <a:r>
              <a:rPr lang="de-DE" smtClean="0"/>
              <a:t>Voraussetzungen schaffen</a:t>
            </a:r>
          </a:p>
        </p:txBody>
      </p:sp>
      <p:sp>
        <p:nvSpPr>
          <p:cNvPr id="375811" name="Rectangle 3"/>
          <p:cNvSpPr>
            <a:spLocks noGrp="1" noChangeArrowheads="1"/>
          </p:cNvSpPr>
          <p:nvPr>
            <p:ph type="body" idx="1"/>
          </p:nvPr>
        </p:nvSpPr>
        <p:spPr>
          <a:xfrm>
            <a:off x="665163" y="1570038"/>
            <a:ext cx="11598275" cy="5218112"/>
          </a:xfrm>
        </p:spPr>
        <p:txBody>
          <a:bodyPr/>
          <a:lstStyle/>
          <a:p>
            <a:pPr marL="0" indent="0" eaLnBrk="1" hangingPunct="1">
              <a:buFont typeface="Wingdings" pitchFamily="2" charset="2"/>
              <a:buNone/>
              <a:defRPr/>
            </a:pPr>
            <a:r>
              <a:rPr lang="de-DE" sz="1600" dirty="0" smtClean="0"/>
              <a:t>Damit Sie vom Programm beim Buchen der Anzahlungen optimal unterstützt werden können, müssen folgende Voraussetzungen erfüllt sein:</a:t>
            </a:r>
          </a:p>
          <a:p>
            <a:pPr eaLnBrk="1" hangingPunct="1">
              <a:defRPr/>
            </a:pPr>
            <a:endParaRPr lang="de-DE" sz="1600" dirty="0"/>
          </a:p>
          <a:p>
            <a:pPr eaLnBrk="1" hangingPunct="1">
              <a:buFont typeface="Wingdings" pitchFamily="2" charset="2"/>
              <a:buChar char="Ø"/>
              <a:defRPr/>
            </a:pPr>
            <a:r>
              <a:rPr lang="de-DE" sz="1600" dirty="0" smtClean="0"/>
              <a:t>Programmunterstützung für Anzahlungen aktivieren</a:t>
            </a:r>
            <a:br>
              <a:rPr lang="de-DE" sz="1600" dirty="0" smtClean="0"/>
            </a:br>
            <a:endParaRPr lang="de-DE" sz="1600" dirty="0" smtClean="0"/>
          </a:p>
          <a:p>
            <a:pPr eaLnBrk="1" hangingPunct="1">
              <a:buFont typeface="Wingdings" pitchFamily="2" charset="2"/>
              <a:buChar char="Ø"/>
              <a:defRPr/>
            </a:pPr>
            <a:r>
              <a:rPr lang="de-DE" sz="1600" dirty="0" smtClean="0"/>
              <a:t>Einstellungen zum Buchungsverhalten vornehmen  </a:t>
            </a:r>
            <a:br>
              <a:rPr lang="de-DE" sz="1600" dirty="0" smtClean="0"/>
            </a:br>
            <a:r>
              <a:rPr lang="de-DE" sz="1600" dirty="0" smtClean="0"/>
              <a:t>	</a:t>
            </a:r>
          </a:p>
          <a:p>
            <a:pPr eaLnBrk="1" hangingPunct="1">
              <a:buFont typeface="Wingdings" pitchFamily="2" charset="2"/>
              <a:buChar char="Ø"/>
              <a:defRPr/>
            </a:pPr>
            <a:r>
              <a:rPr lang="de-DE" sz="1600" dirty="0" smtClean="0"/>
              <a:t>Anzahlungsinformationen beim Buchen erfassen</a:t>
            </a:r>
          </a:p>
          <a:p>
            <a:pPr eaLnBrk="1" hangingPunct="1">
              <a:defRPr/>
            </a:pPr>
            <a:endParaRPr lang="de-DE" sz="1600" dirty="0"/>
          </a:p>
          <a:p>
            <a:pPr marL="0" indent="0" eaLnBrk="1" hangingPunct="1">
              <a:buFont typeface="Wingdings" pitchFamily="2" charset="2"/>
              <a:buNone/>
              <a:defRPr/>
            </a:pPr>
            <a:r>
              <a:rPr lang="de-DE" sz="1600" dirty="0" smtClean="0"/>
              <a:t>In den folgenden Ausführungen lernen Sie dazu die einzelnen Programmschritte kennen.</a:t>
            </a:r>
            <a:endParaRPr lang="de-DE" sz="1600" dirty="0"/>
          </a:p>
        </p:txBody>
      </p:sp>
      <p:sp>
        <p:nvSpPr>
          <p:cNvPr id="3379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3798"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4E077FCA-CA95-4030-A173-1FA5ECD8B565}"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4BB643D1-7E56-486E-A63E-A93AD0A9E9C5}" type="slidenum">
              <a:rPr lang="de-DE" smtClean="0">
                <a:solidFill>
                  <a:srgbClr val="000000"/>
                </a:solidFill>
              </a:rPr>
              <a:pPr algn="r" eaLnBrk="1" hangingPunct="1">
                <a:lnSpc>
                  <a:spcPct val="100000"/>
                </a:lnSpc>
                <a:defRPr/>
              </a:pPr>
              <a:t>2</a:t>
            </a:fld>
            <a:endParaRPr lang="de-DE" smtClean="0">
              <a:solidFill>
                <a:srgbClr val="000000"/>
              </a:solidFill>
            </a:endParaRPr>
          </a:p>
        </p:txBody>
      </p:sp>
      <p:sp>
        <p:nvSpPr>
          <p:cNvPr id="16387" name="Rectangle 2"/>
          <p:cNvSpPr>
            <a:spLocks noGrp="1" noChangeArrowheads="1"/>
          </p:cNvSpPr>
          <p:nvPr>
            <p:ph type="title"/>
          </p:nvPr>
        </p:nvSpPr>
        <p:spPr>
          <a:xfrm>
            <a:off x="666750" y="288925"/>
            <a:ext cx="10034588" cy="920750"/>
          </a:xfrm>
        </p:spPr>
        <p:txBody>
          <a:bodyPr anchor="b"/>
          <a:lstStyle/>
          <a:p>
            <a:pPr eaLnBrk="1" hangingPunct="1"/>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
            </a:r>
            <a:br>
              <a:rPr lang="de-DE" smtClean="0"/>
            </a:br>
            <a:r>
              <a:rPr lang="de-DE" smtClean="0"/>
              <a:t>Agenda</a:t>
            </a:r>
            <a:br>
              <a:rPr lang="de-DE" smtClean="0"/>
            </a:br>
            <a:endParaRPr lang="de-DE" smtClean="0"/>
          </a:p>
        </p:txBody>
      </p:sp>
      <p:sp>
        <p:nvSpPr>
          <p:cNvPr id="375811" name="Rectangle 3"/>
          <p:cNvSpPr>
            <a:spLocks noGrp="1" noChangeArrowheads="1"/>
          </p:cNvSpPr>
          <p:nvPr>
            <p:ph type="body" idx="1"/>
          </p:nvPr>
        </p:nvSpPr>
        <p:spPr>
          <a:xfrm>
            <a:off x="665163" y="1570038"/>
            <a:ext cx="11852275" cy="5218112"/>
          </a:xfrm>
        </p:spPr>
        <p:txBody>
          <a:bodyPr/>
          <a:lstStyle/>
          <a:p>
            <a:pPr eaLnBrk="1" hangingPunct="1">
              <a:buFont typeface="Wingdings" pitchFamily="2" charset="2"/>
              <a:buChar char="Ø"/>
              <a:defRPr/>
            </a:pPr>
            <a:r>
              <a:rPr lang="de-DE" sz="2800" dirty="0" smtClean="0"/>
              <a:t>Anzahlungen und deren Besonderheiten in der Praxis</a:t>
            </a:r>
          </a:p>
          <a:p>
            <a:pPr eaLnBrk="1" hangingPunct="1">
              <a:buFont typeface="Wingdings" pitchFamily="2" charset="2"/>
              <a:buChar char="Ø"/>
              <a:defRPr/>
            </a:pPr>
            <a:r>
              <a:rPr lang="de-DE" sz="2800" dirty="0" smtClean="0"/>
              <a:t>Unterstützung durch die DATEV-Programme - Überblick</a:t>
            </a:r>
          </a:p>
          <a:p>
            <a:pPr eaLnBrk="1" hangingPunct="1">
              <a:buFont typeface="Wingdings" pitchFamily="2" charset="2"/>
              <a:buChar char="Ø"/>
              <a:defRPr/>
            </a:pPr>
            <a:r>
              <a:rPr lang="de-DE" sz="2800" dirty="0" smtClean="0"/>
              <a:t>Mögliche Buchungsvarianten</a:t>
            </a:r>
          </a:p>
          <a:p>
            <a:pPr eaLnBrk="1" hangingPunct="1">
              <a:buFont typeface="Wingdings" pitchFamily="2" charset="2"/>
              <a:buChar char="Ø"/>
              <a:defRPr/>
            </a:pPr>
            <a:r>
              <a:rPr lang="de-DE" sz="2800" dirty="0" smtClean="0"/>
              <a:t>Umsetzung in den Rechnungswesen-Programmen</a:t>
            </a:r>
          </a:p>
          <a:p>
            <a:pPr eaLnBrk="1" hangingPunct="1">
              <a:buFont typeface="Wingdings" pitchFamily="2" charset="2"/>
              <a:buChar char="Ø"/>
              <a:defRPr/>
            </a:pPr>
            <a:r>
              <a:rPr lang="de-DE" sz="2800" dirty="0" smtClean="0"/>
              <a:t>Zusammenspiel Rechnungswesen und Auftragswesen</a:t>
            </a:r>
          </a:p>
          <a:p>
            <a:pPr eaLnBrk="1" hangingPunct="1">
              <a:defRPr/>
            </a:pPr>
            <a:endParaRPr lang="de-DE" dirty="0"/>
          </a:p>
          <a:p>
            <a:pPr eaLnBrk="1" hangingPunct="1">
              <a:defRPr/>
            </a:pPr>
            <a:endParaRPr lang="de-DE" dirty="0" smtClean="0"/>
          </a:p>
          <a:p>
            <a:pPr marL="0" indent="0" eaLnBrk="1" hangingPunct="1">
              <a:buFont typeface="Wingdings" pitchFamily="2" charset="2"/>
              <a:buNone/>
              <a:defRPr/>
            </a:pPr>
            <a:endParaRPr lang="de-DE" dirty="0"/>
          </a:p>
        </p:txBody>
      </p:sp>
      <p:sp>
        <p:nvSpPr>
          <p:cNvPr id="16389"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16390"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C1BA3A83-1907-4EC5-84AD-83941596C56A}"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Grafik 8"/>
          <p:cNvPicPr>
            <a:picLocks noChangeAspect="1" noChangeArrowheads="1"/>
          </p:cNvPicPr>
          <p:nvPr/>
        </p:nvPicPr>
        <p:blipFill>
          <a:blip r:embed="rId2" cstate="print"/>
          <a:srcRect/>
          <a:stretch>
            <a:fillRect/>
          </a:stretch>
        </p:blipFill>
        <p:spPr bwMode="auto">
          <a:xfrm>
            <a:off x="8447088" y="1209675"/>
            <a:ext cx="2365375" cy="3384550"/>
          </a:xfrm>
          <a:prstGeom prst="rect">
            <a:avLst/>
          </a:prstGeom>
          <a:noFill/>
          <a:ln w="9525">
            <a:noFill/>
            <a:miter lim="800000"/>
            <a:headEnd/>
            <a:tailEnd/>
          </a:ln>
        </p:spPr>
      </p:pic>
      <p:sp>
        <p:nvSpPr>
          <p:cNvPr id="34819"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58CF4EC5-CCC0-4275-B99A-0A1FB9AD67AD}" type="slidenum">
              <a:rPr lang="de-DE" smtClean="0">
                <a:solidFill>
                  <a:srgbClr val="000000"/>
                </a:solidFill>
              </a:rPr>
              <a:pPr algn="r" eaLnBrk="1" hangingPunct="1">
                <a:lnSpc>
                  <a:spcPct val="100000"/>
                </a:lnSpc>
                <a:defRPr/>
              </a:pPr>
              <a:t>20</a:t>
            </a:fld>
            <a:endParaRPr lang="de-DE" smtClean="0">
              <a:solidFill>
                <a:srgbClr val="000000"/>
              </a:solidFill>
            </a:endParaRPr>
          </a:p>
        </p:txBody>
      </p:sp>
      <p:sp>
        <p:nvSpPr>
          <p:cNvPr id="34820" name="Rectangle 2"/>
          <p:cNvSpPr>
            <a:spLocks noGrp="1" noChangeArrowheads="1"/>
          </p:cNvSpPr>
          <p:nvPr>
            <p:ph type="title"/>
          </p:nvPr>
        </p:nvSpPr>
        <p:spPr/>
        <p:txBody>
          <a:bodyPr/>
          <a:lstStyle/>
          <a:p>
            <a:pPr eaLnBrk="1" hangingPunct="1"/>
            <a:r>
              <a:rPr lang="de-DE" smtClean="0"/>
              <a:t>Voraussetzungen schaffen</a:t>
            </a:r>
            <a:br>
              <a:rPr lang="de-DE" smtClean="0"/>
            </a:br>
            <a:r>
              <a:rPr lang="de-DE" sz="1800" smtClean="0"/>
              <a:t>Programmunterstützung für Anzahlungen aktivieren</a:t>
            </a:r>
          </a:p>
        </p:txBody>
      </p:sp>
      <p:sp>
        <p:nvSpPr>
          <p:cNvPr id="375811" name="Rectangle 3"/>
          <p:cNvSpPr>
            <a:spLocks noGrp="1" noChangeArrowheads="1"/>
          </p:cNvSpPr>
          <p:nvPr>
            <p:ph type="body" idx="1"/>
          </p:nvPr>
        </p:nvSpPr>
        <p:spPr>
          <a:xfrm>
            <a:off x="669925" y="1570038"/>
            <a:ext cx="7777163" cy="5218112"/>
          </a:xfrm>
        </p:spPr>
        <p:txBody>
          <a:bodyPr/>
          <a:lstStyle/>
          <a:p>
            <a:pPr eaLnBrk="1" hangingPunct="1">
              <a:buFont typeface="Wingdings" pitchFamily="2" charset="2"/>
              <a:buChar char="Ø"/>
              <a:defRPr/>
            </a:pPr>
            <a:r>
              <a:rPr lang="de-DE" sz="1600" dirty="0" smtClean="0"/>
              <a:t>Die programmseitige Unterstützung für die Anzahlungen </a:t>
            </a:r>
            <a:br>
              <a:rPr lang="de-DE" sz="1600" dirty="0" smtClean="0"/>
            </a:br>
            <a:r>
              <a:rPr lang="de-DE" sz="1600" dirty="0" smtClean="0"/>
              <a:t>aktivieren Sie unter Erfassen | Belege buchen | Eigenschaften | Anzahlungen.</a:t>
            </a:r>
            <a:r>
              <a:rPr lang="de-DE" sz="1600" dirty="0" smtClean="0">
                <a:solidFill>
                  <a:srgbClr val="FF0000"/>
                </a:solidFill>
              </a:rPr>
              <a:t/>
            </a:r>
            <a:br>
              <a:rPr lang="de-DE" sz="1600" dirty="0" smtClean="0">
                <a:solidFill>
                  <a:srgbClr val="FF0000"/>
                </a:solidFill>
              </a:rPr>
            </a:br>
            <a:endParaRPr lang="de-DE" sz="1600" dirty="0" smtClean="0">
              <a:solidFill>
                <a:srgbClr val="FF0000"/>
              </a:solidFill>
            </a:endParaRPr>
          </a:p>
          <a:p>
            <a:pPr eaLnBrk="1" hangingPunct="1">
              <a:buFont typeface="Wingdings" pitchFamily="2" charset="2"/>
              <a:buChar char="Ø"/>
              <a:defRPr/>
            </a:pPr>
            <a:endParaRPr lang="de-DE" sz="1600" dirty="0"/>
          </a:p>
          <a:p>
            <a:pPr marL="0" indent="0" eaLnBrk="1" hangingPunct="1">
              <a:buFont typeface="Wingdings" pitchFamily="2" charset="2"/>
              <a:buNone/>
              <a:defRPr/>
            </a:pPr>
            <a:r>
              <a:rPr lang="de-DE" sz="1600" dirty="0" smtClean="0"/>
              <a:t/>
            </a:r>
            <a:br>
              <a:rPr lang="de-DE" sz="1600" dirty="0" smtClean="0"/>
            </a:br>
            <a:endParaRPr lang="de-DE" sz="1600" dirty="0"/>
          </a:p>
          <a:p>
            <a:pPr eaLnBrk="1" hangingPunct="1">
              <a:buFont typeface="Wingdings" pitchFamily="2" charset="2"/>
              <a:buChar char="Ø"/>
              <a:defRPr/>
            </a:pPr>
            <a:r>
              <a:rPr lang="de-DE" sz="1600" dirty="0" smtClean="0"/>
              <a:t>Bei erstmaligen Aktivieren wird automatisch ein</a:t>
            </a:r>
            <a:br>
              <a:rPr lang="de-DE" sz="1600" dirty="0" smtClean="0"/>
            </a:br>
            <a:r>
              <a:rPr lang="de-DE" sz="1600" dirty="0" smtClean="0"/>
              <a:t>Einrichtungsassistent geöffnet.</a:t>
            </a:r>
          </a:p>
          <a:p>
            <a:pPr eaLnBrk="1" hangingPunct="1">
              <a:buFont typeface="Wingdings" pitchFamily="2" charset="2"/>
              <a:buChar char="Ø"/>
              <a:defRPr/>
            </a:pPr>
            <a:endParaRPr lang="de-DE" dirty="0" smtClean="0"/>
          </a:p>
          <a:p>
            <a:pPr marL="0" indent="0" eaLnBrk="1" hangingPunct="1">
              <a:buFont typeface="Wingdings" pitchFamily="2" charset="2"/>
              <a:buNone/>
              <a:defRPr/>
            </a:pPr>
            <a:endParaRPr lang="de-DE" dirty="0"/>
          </a:p>
        </p:txBody>
      </p:sp>
      <p:sp>
        <p:nvSpPr>
          <p:cNvPr id="34822" name="Rechteck 10"/>
          <p:cNvSpPr>
            <a:spLocks noChangeArrowheads="1"/>
          </p:cNvSpPr>
          <p:nvPr/>
        </p:nvSpPr>
        <p:spPr bwMode="auto">
          <a:xfrm>
            <a:off x="8424863" y="3484563"/>
            <a:ext cx="2376487" cy="431800"/>
          </a:xfrm>
          <a:prstGeom prst="rect">
            <a:avLst/>
          </a:prstGeom>
          <a:noFill/>
          <a:ln w="31750" algn="ctr">
            <a:solidFill>
              <a:srgbClr val="FF0000"/>
            </a:solidFill>
            <a:round/>
            <a:headEnd/>
            <a:tailEnd/>
          </a:ln>
        </p:spPr>
        <p:txBody>
          <a:bodyPr lIns="90000" tIns="46800" rIns="90000" bIns="46800" anchor="ctr"/>
          <a:lstStyle/>
          <a:p>
            <a:pPr algn="ctr" defTabSz="1177925">
              <a:lnSpc>
                <a:spcPct val="90000"/>
              </a:lnSpc>
            </a:pPr>
            <a:endParaRPr lang="de-DE">
              <a:solidFill>
                <a:srgbClr val="000000"/>
              </a:solidFill>
            </a:endParaRPr>
          </a:p>
        </p:txBody>
      </p:sp>
      <p:sp>
        <p:nvSpPr>
          <p:cNvPr id="2" name="Textfeld 1"/>
          <p:cNvSpPr txBox="1"/>
          <p:nvPr/>
        </p:nvSpPr>
        <p:spPr>
          <a:xfrm>
            <a:off x="1033463" y="2505075"/>
            <a:ext cx="6332537" cy="979488"/>
          </a:xfrm>
          <a:prstGeom prst="rect">
            <a:avLst/>
          </a:prstGeom>
          <a:solidFill>
            <a:srgbClr val="DBF3C2"/>
          </a:solidFill>
        </p:spPr>
        <p:txBody>
          <a:bodyPr>
            <a:spAutoFit/>
          </a:bodyPr>
          <a:lstStyle/>
          <a:p>
            <a:pPr>
              <a:lnSpc>
                <a:spcPct val="90000"/>
              </a:lnSpc>
              <a:defRPr/>
            </a:pPr>
            <a:r>
              <a:rPr lang="de-DE" sz="1600" b="1" kern="0" dirty="0">
                <a:solidFill>
                  <a:srgbClr val="000000"/>
                </a:solidFill>
                <a:latin typeface="Verdana"/>
                <a:cs typeface="+mn-cs"/>
              </a:rPr>
              <a:t>Hinweis</a:t>
            </a:r>
            <a:r>
              <a:rPr lang="de-DE" sz="1600" kern="0" dirty="0">
                <a:solidFill>
                  <a:srgbClr val="000000"/>
                </a:solidFill>
                <a:latin typeface="Verdana"/>
                <a:cs typeface="+mn-cs"/>
              </a:rPr>
              <a:t>: D</a:t>
            </a:r>
            <a:r>
              <a:rPr lang="de-DE" sz="1600" i="1" kern="0" dirty="0">
                <a:solidFill>
                  <a:srgbClr val="000000"/>
                </a:solidFill>
                <a:latin typeface="Verdana"/>
                <a:cs typeface="+mn-cs"/>
              </a:rPr>
              <a:t>a</a:t>
            </a:r>
            <a:r>
              <a:rPr lang="de-DE" sz="1600" kern="0" dirty="0">
                <a:solidFill>
                  <a:srgbClr val="000000"/>
                </a:solidFill>
                <a:latin typeface="Verdana"/>
                <a:cs typeface="+mn-cs"/>
              </a:rPr>
              <a:t>mit werden die Menüpunkte (z.B. </a:t>
            </a:r>
            <a:r>
              <a:rPr lang="de-DE" sz="1600" i="1" kern="0" dirty="0">
                <a:solidFill>
                  <a:srgbClr val="000000"/>
                </a:solidFill>
                <a:latin typeface="Verdana"/>
                <a:cs typeface="+mn-cs"/>
              </a:rPr>
              <a:t>Anzahlungsbuchungen erzeugen </a:t>
            </a:r>
            <a:r>
              <a:rPr lang="de-DE" sz="1600" kern="0" dirty="0">
                <a:solidFill>
                  <a:srgbClr val="000000"/>
                </a:solidFill>
                <a:latin typeface="Verdana"/>
                <a:cs typeface="+mn-cs"/>
              </a:rPr>
              <a:t>unter </a:t>
            </a:r>
            <a:r>
              <a:rPr lang="de-DE" sz="1600" i="1" kern="0" dirty="0">
                <a:solidFill>
                  <a:srgbClr val="000000"/>
                </a:solidFill>
                <a:latin typeface="Verdana"/>
                <a:cs typeface="+mn-cs"/>
              </a:rPr>
              <a:t>Erfassen</a:t>
            </a:r>
            <a:r>
              <a:rPr lang="de-DE" sz="1600" kern="0" dirty="0">
                <a:solidFill>
                  <a:srgbClr val="000000"/>
                </a:solidFill>
                <a:latin typeface="Verdana"/>
                <a:cs typeface="+mn-cs"/>
              </a:rPr>
              <a:t>) und die   Spalten für die Auftragsnummer und Buchungstyp in den Auswertungen aktiv.</a:t>
            </a:r>
            <a:endParaRPr lang="de-DE" dirty="0">
              <a:solidFill>
                <a:srgbClr val="000000"/>
              </a:solidFill>
              <a:cs typeface="+mn-cs"/>
            </a:endParaRPr>
          </a:p>
        </p:txBody>
      </p:sp>
      <p:pic>
        <p:nvPicPr>
          <p:cNvPr id="34824" name="Picture 3"/>
          <p:cNvPicPr>
            <a:picLocks noChangeAspect="1" noChangeArrowheads="1"/>
          </p:cNvPicPr>
          <p:nvPr/>
        </p:nvPicPr>
        <p:blipFill>
          <a:blip r:embed="rId3" cstate="print"/>
          <a:srcRect/>
          <a:stretch>
            <a:fillRect/>
          </a:stretch>
        </p:blipFill>
        <p:spPr bwMode="auto">
          <a:xfrm>
            <a:off x="2973388" y="4335463"/>
            <a:ext cx="4897437" cy="2327275"/>
          </a:xfrm>
          <a:prstGeom prst="rect">
            <a:avLst/>
          </a:prstGeom>
          <a:noFill/>
          <a:ln w="9525">
            <a:noFill/>
            <a:miter lim="800000"/>
            <a:headEnd/>
            <a:tailEnd/>
          </a:ln>
          <a:effectLst/>
        </p:spPr>
      </p:pic>
      <p:sp>
        <p:nvSpPr>
          <p:cNvPr id="34825"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4826" name="Datumsplatzhalter 2"/>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5AD3F030-2333-41CB-A356-3B9921F620E0}"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p:cNvSpPr>
          <p:nvPr>
            <p:ph type="title"/>
          </p:nvPr>
        </p:nvSpPr>
        <p:spPr/>
        <p:txBody>
          <a:bodyPr/>
          <a:lstStyle/>
          <a:p>
            <a:pPr eaLnBrk="1" hangingPunct="1"/>
            <a:r>
              <a:rPr lang="de-DE" smtClean="0"/>
              <a:t>Voraussetzungen schaffen</a:t>
            </a:r>
            <a:br>
              <a:rPr lang="de-DE" smtClean="0"/>
            </a:br>
            <a:r>
              <a:rPr lang="de-DE" sz="1800" smtClean="0"/>
              <a:t>Einstellungen zum Buchungsverhalten vornehmen</a:t>
            </a:r>
          </a:p>
        </p:txBody>
      </p:sp>
      <p:sp>
        <p:nvSpPr>
          <p:cNvPr id="3" name="Inhaltsplatzhalter 2"/>
          <p:cNvSpPr>
            <a:spLocks noGrp="1"/>
          </p:cNvSpPr>
          <p:nvPr>
            <p:ph idx="1"/>
          </p:nvPr>
        </p:nvSpPr>
        <p:spPr>
          <a:xfrm>
            <a:off x="617538" y="1441450"/>
            <a:ext cx="8837612" cy="5164138"/>
          </a:xfrm>
        </p:spPr>
        <p:txBody>
          <a:bodyPr/>
          <a:lstStyle/>
          <a:p>
            <a:pPr marL="0" indent="0" eaLnBrk="1" hangingPunct="1">
              <a:buFont typeface="Wingdings" pitchFamily="2" charset="2"/>
              <a:buNone/>
              <a:defRPr/>
            </a:pPr>
            <a:r>
              <a:rPr lang="de-DE" sz="1600" dirty="0" smtClean="0"/>
              <a:t>Die Einstellungen für das Buchen von Anzahlungen erfolgt in mehreren Schritten:</a:t>
            </a:r>
          </a:p>
          <a:p>
            <a:pPr eaLnBrk="1" hangingPunct="1">
              <a:buFont typeface="Wingdings" pitchFamily="2" charset="2"/>
              <a:buChar char="Ø"/>
              <a:defRPr/>
            </a:pPr>
            <a:r>
              <a:rPr lang="de-DE" sz="1600" b="1" dirty="0" smtClean="0"/>
              <a:t>Buchungsverhalten </a:t>
            </a:r>
            <a:r>
              <a:rPr lang="de-DE" sz="1600" dirty="0" smtClean="0"/>
              <a:t/>
            </a:r>
            <a:br>
              <a:rPr lang="de-DE" sz="1600" dirty="0" smtClean="0"/>
            </a:br>
            <a:r>
              <a:rPr lang="de-DE" sz="1600" dirty="0" smtClean="0"/>
              <a:t>Legen Sie zunächst fest wie Sie die erhaltenen Anzahlungen buchen - </a:t>
            </a:r>
            <a:br>
              <a:rPr lang="de-DE" sz="1600" dirty="0" smtClean="0"/>
            </a:br>
            <a:r>
              <a:rPr lang="de-DE" sz="1600" dirty="0" smtClean="0"/>
              <a:t>Erfassen Sie den Geldeingang über einen Debitor oder buchen Sie auf das</a:t>
            </a:r>
            <a:br>
              <a:rPr lang="de-DE" sz="1600" dirty="0" smtClean="0"/>
            </a:br>
            <a:r>
              <a:rPr lang="de-DE" sz="1600" dirty="0" smtClean="0"/>
              <a:t>Sachkonto erhaltene Anzahlungen?</a:t>
            </a:r>
          </a:p>
          <a:p>
            <a:pPr eaLnBrk="1" hangingPunct="1">
              <a:buFont typeface="Wingdings" pitchFamily="2" charset="2"/>
              <a:buChar char="Ø"/>
              <a:defRPr/>
            </a:pPr>
            <a:r>
              <a:rPr lang="de-DE" sz="1600" b="1" dirty="0" smtClean="0"/>
              <a:t>Konten festlegen / </a:t>
            </a:r>
            <a:r>
              <a:rPr lang="de-DE" sz="1600" b="1" dirty="0"/>
              <a:t>Automatische Buchungen definieren</a:t>
            </a:r>
            <a:r>
              <a:rPr lang="de-DE" sz="1600" dirty="0"/>
              <a:t/>
            </a:r>
            <a:br>
              <a:rPr lang="de-DE" sz="1600" dirty="0"/>
            </a:br>
            <a:r>
              <a:rPr lang="de-DE" sz="1600" dirty="0" smtClean="0"/>
              <a:t>Das Programm erzeugt automatisch Buchungen. Hier wählen Sie die Anzahlungskonten aus und definieren die Buchungen.</a:t>
            </a:r>
          </a:p>
          <a:p>
            <a:pPr eaLnBrk="1" hangingPunct="1">
              <a:buFont typeface="Wingdings" pitchFamily="2" charset="2"/>
              <a:buChar char="Ø"/>
              <a:defRPr/>
            </a:pPr>
            <a:r>
              <a:rPr lang="de-DE" sz="1600" b="1" dirty="0" smtClean="0"/>
              <a:t>Anzahlungen auflösen</a:t>
            </a:r>
            <a:br>
              <a:rPr lang="de-DE" sz="1600" b="1" dirty="0" smtClean="0"/>
            </a:br>
            <a:r>
              <a:rPr lang="de-DE" sz="1600" dirty="0" smtClean="0"/>
              <a:t>Für die Auflösung der erhaltenen Anzahlungen können Buchungen erzeugt werden. Hier nehmen Sie die Angaben zu Belegnummern und Buchungstexten vor.</a:t>
            </a:r>
          </a:p>
          <a:p>
            <a:pPr eaLnBrk="1" hangingPunct="1">
              <a:buFont typeface="Wingdings" pitchFamily="2" charset="2"/>
              <a:buChar char="Ø"/>
              <a:defRPr/>
            </a:pPr>
            <a:r>
              <a:rPr lang="de-DE" sz="1600" b="1" dirty="0" smtClean="0"/>
              <a:t>Erfassungsunterstützung</a:t>
            </a:r>
            <a:br>
              <a:rPr lang="de-DE" sz="1600" b="1" dirty="0" smtClean="0"/>
            </a:br>
            <a:r>
              <a:rPr lang="de-DE" sz="1600" dirty="0"/>
              <a:t>Hier legen Sie fest, ob die vom Programm erzeugten Buchungen beim Geldeingang </a:t>
            </a:r>
            <a:r>
              <a:rPr lang="de-DE" sz="1600" dirty="0" smtClean="0"/>
              <a:t>automatisch </a:t>
            </a:r>
            <a:r>
              <a:rPr lang="de-DE" sz="1600" dirty="0"/>
              <a:t>sofort oder erst im Nachhinein erzeugt werden. </a:t>
            </a:r>
            <a:r>
              <a:rPr lang="de-DE" sz="1600" dirty="0" smtClean="0"/>
              <a:t/>
            </a:r>
            <a:br>
              <a:rPr lang="de-DE" sz="1600" dirty="0" smtClean="0"/>
            </a:br>
            <a:r>
              <a:rPr lang="de-DE" sz="1600" dirty="0"/>
              <a:t/>
            </a:r>
            <a:br>
              <a:rPr lang="de-DE" sz="1600" dirty="0"/>
            </a:br>
            <a:r>
              <a:rPr lang="de-DE" sz="1600" b="1" dirty="0" smtClean="0">
                <a:solidFill>
                  <a:srgbClr val="C00000"/>
                </a:solidFill>
              </a:rPr>
              <a:t/>
            </a:r>
            <a:br>
              <a:rPr lang="de-DE" sz="1600" b="1" dirty="0" smtClean="0">
                <a:solidFill>
                  <a:srgbClr val="C00000"/>
                </a:solidFill>
              </a:rPr>
            </a:br>
            <a:r>
              <a:rPr lang="de-DE" sz="1200" dirty="0" smtClean="0">
                <a:solidFill>
                  <a:srgbClr val="C00000"/>
                </a:solidFill>
              </a:rPr>
              <a:t/>
            </a:r>
            <a:br>
              <a:rPr lang="de-DE" sz="1200" dirty="0" smtClean="0">
                <a:solidFill>
                  <a:srgbClr val="C00000"/>
                </a:solidFill>
              </a:rPr>
            </a:br>
            <a:r>
              <a:rPr lang="de-DE" sz="1200" dirty="0" smtClean="0">
                <a:solidFill>
                  <a:srgbClr val="C00000"/>
                </a:solidFill>
              </a:rPr>
              <a:t/>
            </a:r>
            <a:br>
              <a:rPr lang="de-DE" sz="1200" dirty="0" smtClean="0">
                <a:solidFill>
                  <a:srgbClr val="C00000"/>
                </a:solidFill>
              </a:rPr>
            </a:br>
            <a:endParaRPr lang="de-DE" sz="1200" dirty="0">
              <a:solidFill>
                <a:srgbClr val="C00000"/>
              </a:solidFill>
            </a:endParaRPr>
          </a:p>
        </p:txBody>
      </p:sp>
      <p:sp>
        <p:nvSpPr>
          <p:cNvPr id="35844"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1B2BD0E-A2E0-4773-B359-4D4116E15CC8}" type="slidenum">
              <a:rPr lang="de-DE" smtClean="0">
                <a:solidFill>
                  <a:srgbClr val="000000"/>
                </a:solidFill>
              </a:rPr>
              <a:pPr algn="r" eaLnBrk="1" hangingPunct="1">
                <a:lnSpc>
                  <a:spcPct val="100000"/>
                </a:lnSpc>
                <a:defRPr/>
              </a:pPr>
              <a:t>21</a:t>
            </a:fld>
            <a:endParaRPr lang="de-DE" smtClean="0">
              <a:solidFill>
                <a:srgbClr val="000000"/>
              </a:solidFill>
            </a:endParaRPr>
          </a:p>
        </p:txBody>
      </p:sp>
      <p:pic>
        <p:nvPicPr>
          <p:cNvPr id="35845" name="Grafik 6"/>
          <p:cNvPicPr>
            <a:picLocks noChangeAspect="1" noChangeArrowheads="1"/>
          </p:cNvPicPr>
          <p:nvPr/>
        </p:nvPicPr>
        <p:blipFill>
          <a:blip r:embed="rId2" cstate="print"/>
          <a:srcRect/>
          <a:stretch>
            <a:fillRect/>
          </a:stretch>
        </p:blipFill>
        <p:spPr bwMode="auto">
          <a:xfrm>
            <a:off x="9742488" y="2001838"/>
            <a:ext cx="2085975" cy="4057650"/>
          </a:xfrm>
          <a:prstGeom prst="rect">
            <a:avLst/>
          </a:prstGeom>
          <a:noFill/>
          <a:ln w="9525">
            <a:noFill/>
            <a:miter lim="800000"/>
            <a:headEnd/>
            <a:tailEnd/>
          </a:ln>
        </p:spPr>
      </p:pic>
      <p:sp>
        <p:nvSpPr>
          <p:cNvPr id="3584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5847"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CEFF1501-4C8C-451C-B1B3-011F32BCA234}"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el 1"/>
          <p:cNvSpPr>
            <a:spLocks noGrp="1"/>
          </p:cNvSpPr>
          <p:nvPr>
            <p:ph type="title"/>
          </p:nvPr>
        </p:nvSpPr>
        <p:spPr/>
        <p:txBody>
          <a:bodyPr/>
          <a:lstStyle/>
          <a:p>
            <a:pPr eaLnBrk="1" hangingPunct="1"/>
            <a:r>
              <a:rPr lang="de-DE" smtClean="0"/>
              <a:t>Voraussetzungen schaffen</a:t>
            </a:r>
            <a:br>
              <a:rPr lang="de-DE" smtClean="0"/>
            </a:br>
            <a:r>
              <a:rPr lang="de-DE" sz="1800" smtClean="0"/>
              <a:t>Buchungsverhalten</a:t>
            </a:r>
          </a:p>
        </p:txBody>
      </p:sp>
      <p:sp>
        <p:nvSpPr>
          <p:cNvPr id="3" name="Inhaltsplatzhalter 2"/>
          <p:cNvSpPr>
            <a:spLocks noGrp="1"/>
          </p:cNvSpPr>
          <p:nvPr>
            <p:ph idx="1"/>
          </p:nvPr>
        </p:nvSpPr>
        <p:spPr>
          <a:xfrm>
            <a:off x="617538" y="1441450"/>
            <a:ext cx="6172200" cy="5164138"/>
          </a:xfrm>
        </p:spPr>
        <p:txBody>
          <a:bodyPr/>
          <a:lstStyle/>
          <a:p>
            <a:pPr eaLnBrk="1" hangingPunct="1">
              <a:buFont typeface="Wingdings" pitchFamily="2" charset="2"/>
              <a:buChar char="Ø"/>
              <a:defRPr/>
            </a:pPr>
            <a:endParaRPr lang="de-DE" sz="1600" dirty="0" smtClean="0"/>
          </a:p>
          <a:p>
            <a:pPr eaLnBrk="1" hangingPunct="1">
              <a:buFont typeface="Wingdings" pitchFamily="2" charset="2"/>
              <a:buChar char="Ø"/>
              <a:defRPr/>
            </a:pPr>
            <a:r>
              <a:rPr lang="de-DE" sz="1600" dirty="0" smtClean="0"/>
              <a:t>Legen Sie hier fest, ob Sie den Geldeingang</a:t>
            </a:r>
            <a:br>
              <a:rPr lang="de-DE" sz="1600" dirty="0" smtClean="0"/>
            </a:br>
            <a:r>
              <a:rPr lang="de-DE" sz="1600" dirty="0" smtClean="0"/>
              <a:t>der Anzahlung über Debitor oder Sachkonto buchen</a:t>
            </a:r>
            <a:br>
              <a:rPr lang="de-DE" sz="1600" dirty="0" smtClean="0"/>
            </a:br>
            <a:r>
              <a:rPr lang="de-DE" sz="1600" dirty="0" smtClean="0"/>
              <a:t>(</a:t>
            </a:r>
            <a:r>
              <a:rPr lang="de-DE" sz="1600" dirty="0" smtClean="0">
                <a:sym typeface="Wingdings" pitchFamily="2" charset="2"/>
              </a:rPr>
              <a:t> </a:t>
            </a:r>
            <a:r>
              <a:rPr lang="de-DE" sz="1600" dirty="0" smtClean="0"/>
              <a:t>siehe Buchungsvarianten). </a:t>
            </a:r>
            <a:br>
              <a:rPr lang="de-DE" sz="1600" dirty="0" smtClean="0"/>
            </a:br>
            <a:endParaRPr lang="de-DE" sz="1600" dirty="0" smtClean="0"/>
          </a:p>
          <a:p>
            <a:pPr eaLnBrk="1" hangingPunct="1">
              <a:buFont typeface="Wingdings" pitchFamily="2" charset="2"/>
              <a:buChar char="Ø"/>
              <a:defRPr/>
            </a:pPr>
            <a:r>
              <a:rPr lang="de-DE" sz="1600" dirty="0" smtClean="0"/>
              <a:t>Abhängig </a:t>
            </a:r>
            <a:r>
              <a:rPr lang="de-DE" sz="1600" dirty="0"/>
              <a:t>von Ihrer Auswahl sind weitere</a:t>
            </a:r>
            <a:br>
              <a:rPr lang="de-DE" sz="1600" dirty="0"/>
            </a:br>
            <a:r>
              <a:rPr lang="de-DE" sz="1600" dirty="0"/>
              <a:t>Angaben </a:t>
            </a:r>
            <a:r>
              <a:rPr lang="de-DE" sz="1600" dirty="0" smtClean="0"/>
              <a:t>erforderlich.</a:t>
            </a:r>
            <a:br>
              <a:rPr lang="de-DE" sz="1600" dirty="0" smtClean="0"/>
            </a:br>
            <a:endParaRPr lang="de-DE" sz="1600" dirty="0" smtClean="0">
              <a:solidFill>
                <a:srgbClr val="C00000"/>
              </a:solidFill>
            </a:endParaRPr>
          </a:p>
          <a:p>
            <a:pPr marL="0" indent="0" eaLnBrk="1" hangingPunct="1">
              <a:buFont typeface="Wingdings" pitchFamily="2" charset="2"/>
              <a:buNone/>
              <a:defRPr/>
            </a:pPr>
            <a:r>
              <a:rPr lang="de-DE" sz="1600" dirty="0" smtClean="0">
                <a:solidFill>
                  <a:srgbClr val="C00000"/>
                </a:solidFill>
              </a:rPr>
              <a:t/>
            </a:r>
            <a:br>
              <a:rPr lang="de-DE" sz="1600" dirty="0" smtClean="0">
                <a:solidFill>
                  <a:srgbClr val="C00000"/>
                </a:solidFill>
              </a:rPr>
            </a:br>
            <a:r>
              <a:rPr lang="de-DE" sz="1600" dirty="0" smtClean="0">
                <a:solidFill>
                  <a:srgbClr val="FF0000"/>
                </a:solidFill>
                <a:sym typeface="Wingdings" pitchFamily="2" charset="2"/>
                <a:hlinkClick r:id="rId2" action="ppaction://hlinksldjump"/>
              </a:rPr>
              <a:t> Ablauf: </a:t>
            </a:r>
            <a:r>
              <a:rPr lang="de-DE" sz="1600" dirty="0" smtClean="0">
                <a:solidFill>
                  <a:srgbClr val="FF0000"/>
                </a:solidFill>
                <a:hlinkClick r:id="rId2" action="ppaction://hlinksldjump"/>
              </a:rPr>
              <a:t>Geldeingang wird </a:t>
            </a:r>
            <a:r>
              <a:rPr lang="de-DE" sz="1600" dirty="0">
                <a:solidFill>
                  <a:srgbClr val="FF0000"/>
                </a:solidFill>
                <a:hlinkClick r:id="rId2" action="ppaction://hlinksldjump"/>
              </a:rPr>
              <a:t>über </a:t>
            </a:r>
            <a:r>
              <a:rPr lang="de-DE" sz="1600" b="1" dirty="0">
                <a:solidFill>
                  <a:srgbClr val="FF0000"/>
                </a:solidFill>
                <a:hlinkClick r:id="rId2" action="ppaction://hlinksldjump"/>
              </a:rPr>
              <a:t>Debitor</a:t>
            </a:r>
            <a:r>
              <a:rPr lang="de-DE" sz="1600" dirty="0">
                <a:solidFill>
                  <a:srgbClr val="FF0000"/>
                </a:solidFill>
                <a:hlinkClick r:id="rId2" action="ppaction://hlinksldjump"/>
              </a:rPr>
              <a:t> </a:t>
            </a:r>
            <a:r>
              <a:rPr lang="de-DE" sz="1600" dirty="0" smtClean="0">
                <a:solidFill>
                  <a:srgbClr val="FF0000"/>
                </a:solidFill>
                <a:hlinkClick r:id="rId2" action="ppaction://hlinksldjump"/>
              </a:rPr>
              <a:t>gebucht</a:t>
            </a:r>
            <a:endParaRPr lang="de-DE" sz="1600" dirty="0" smtClean="0">
              <a:solidFill>
                <a:srgbClr val="FF0000"/>
              </a:solidFill>
            </a:endParaRPr>
          </a:p>
          <a:p>
            <a:pPr marL="0" indent="0" eaLnBrk="1" hangingPunct="1">
              <a:buClr>
                <a:srgbClr val="8CD250"/>
              </a:buClr>
              <a:buFont typeface="Wingdings" pitchFamily="2" charset="2"/>
              <a:buNone/>
              <a:defRPr/>
            </a:pPr>
            <a:r>
              <a:rPr lang="de-DE" sz="1600" dirty="0">
                <a:solidFill>
                  <a:srgbClr val="C00000"/>
                </a:solidFill>
                <a:sym typeface="Wingdings" pitchFamily="2" charset="2"/>
                <a:hlinkClick r:id="rId3" action="ppaction://hlinksldjump"/>
              </a:rPr>
              <a:t> Ablauf: </a:t>
            </a:r>
            <a:r>
              <a:rPr lang="de-DE" sz="1600" dirty="0">
                <a:solidFill>
                  <a:srgbClr val="C00000"/>
                </a:solidFill>
                <a:hlinkClick r:id="rId3" action="ppaction://hlinksldjump"/>
              </a:rPr>
              <a:t>Geldeingang wird über </a:t>
            </a:r>
            <a:r>
              <a:rPr lang="de-DE" sz="1600" b="1" dirty="0">
                <a:solidFill>
                  <a:srgbClr val="C00000"/>
                </a:solidFill>
                <a:hlinkClick r:id="rId3" action="ppaction://hlinksldjump"/>
              </a:rPr>
              <a:t>Sachkonto </a:t>
            </a:r>
            <a:r>
              <a:rPr lang="de-DE" sz="1600" dirty="0">
                <a:solidFill>
                  <a:srgbClr val="C00000"/>
                </a:solidFill>
                <a:hlinkClick r:id="rId3" action="ppaction://hlinksldjump"/>
              </a:rPr>
              <a:t>gebucht</a:t>
            </a:r>
            <a:endParaRPr lang="de-DE" sz="1600" dirty="0">
              <a:solidFill>
                <a:srgbClr val="C00000"/>
              </a:solidFill>
            </a:endParaRPr>
          </a:p>
          <a:p>
            <a:pPr marL="0" indent="0" eaLnBrk="1" hangingPunct="1">
              <a:buFont typeface="Wingdings" pitchFamily="2" charset="2"/>
              <a:buNone/>
              <a:defRPr/>
            </a:pPr>
            <a:r>
              <a:rPr lang="de-DE" sz="1600" dirty="0" smtClean="0">
                <a:solidFill>
                  <a:srgbClr val="FF0000"/>
                </a:solidFill>
              </a:rPr>
              <a:t/>
            </a:r>
            <a:br>
              <a:rPr lang="de-DE" sz="1600" dirty="0" smtClean="0">
                <a:solidFill>
                  <a:srgbClr val="FF0000"/>
                </a:solidFill>
              </a:rPr>
            </a:br>
            <a:r>
              <a:rPr lang="de-DE" sz="1600" dirty="0" smtClean="0">
                <a:solidFill>
                  <a:srgbClr val="C00000"/>
                </a:solidFill>
              </a:rPr>
              <a:t/>
            </a:r>
            <a:br>
              <a:rPr lang="de-DE" sz="1600" dirty="0" smtClean="0">
                <a:solidFill>
                  <a:srgbClr val="C00000"/>
                </a:solidFill>
              </a:rPr>
            </a:br>
            <a:endParaRPr lang="de-DE" dirty="0" smtClean="0">
              <a:solidFill>
                <a:srgbClr val="C00000"/>
              </a:solidFill>
            </a:endParaRPr>
          </a:p>
          <a:p>
            <a:pPr marL="0" indent="0" eaLnBrk="1" hangingPunct="1">
              <a:buFont typeface="Wingdings" pitchFamily="2" charset="2"/>
              <a:buNone/>
              <a:defRPr/>
            </a:pPr>
            <a:endParaRPr lang="de-DE" dirty="0"/>
          </a:p>
          <a:p>
            <a:pPr marL="0" indent="0" eaLnBrk="1" hangingPunct="1">
              <a:buFont typeface="Wingdings" pitchFamily="2" charset="2"/>
              <a:buNone/>
              <a:defRPr/>
            </a:pPr>
            <a:endParaRPr lang="de-DE" dirty="0"/>
          </a:p>
        </p:txBody>
      </p:sp>
      <p:sp>
        <p:nvSpPr>
          <p:cNvPr id="3686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F32DEEB0-0C46-4FD6-8B37-B263364EB0E0}" type="slidenum">
              <a:rPr lang="de-DE" smtClean="0">
                <a:solidFill>
                  <a:srgbClr val="000000"/>
                </a:solidFill>
              </a:rPr>
              <a:pPr algn="r" eaLnBrk="1" hangingPunct="1">
                <a:lnSpc>
                  <a:spcPct val="100000"/>
                </a:lnSpc>
                <a:defRPr/>
              </a:pPr>
              <a:t>22</a:t>
            </a:fld>
            <a:endParaRPr lang="de-DE" smtClean="0">
              <a:solidFill>
                <a:srgbClr val="000000"/>
              </a:solidFill>
            </a:endParaRPr>
          </a:p>
        </p:txBody>
      </p:sp>
      <p:pic>
        <p:nvPicPr>
          <p:cNvPr id="36869" name="Grafik 10"/>
          <p:cNvPicPr>
            <a:picLocks noChangeAspect="1" noChangeArrowheads="1"/>
          </p:cNvPicPr>
          <p:nvPr/>
        </p:nvPicPr>
        <p:blipFill>
          <a:blip r:embed="rId4" cstate="print"/>
          <a:srcRect/>
          <a:stretch>
            <a:fillRect/>
          </a:stretch>
        </p:blipFill>
        <p:spPr bwMode="auto">
          <a:xfrm>
            <a:off x="7007225" y="2001838"/>
            <a:ext cx="4762500" cy="1990725"/>
          </a:xfrm>
          <a:prstGeom prst="rect">
            <a:avLst/>
          </a:prstGeom>
          <a:noFill/>
          <a:ln w="9525">
            <a:noFill/>
            <a:miter lim="800000"/>
            <a:headEnd/>
            <a:tailEnd/>
          </a:ln>
        </p:spPr>
      </p:pic>
      <p:sp>
        <p:nvSpPr>
          <p:cNvPr id="36870"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6871"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4AE65D04-776A-4668-8111-E21B9AEA0DBE}"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el 1"/>
          <p:cNvSpPr>
            <a:spLocks noGrp="1"/>
          </p:cNvSpPr>
          <p:nvPr>
            <p:ph type="title"/>
          </p:nvPr>
        </p:nvSpPr>
        <p:spPr>
          <a:xfrm>
            <a:off x="669925" y="273050"/>
            <a:ext cx="10034588" cy="920750"/>
          </a:xfrm>
        </p:spPr>
        <p:txBody>
          <a:bodyPr/>
          <a:lstStyle/>
          <a:p>
            <a:pPr eaLnBrk="1" hangingPunct="1"/>
            <a:r>
              <a:rPr lang="de-DE" smtClean="0"/>
              <a:t>Voraussetzungen schaffen</a:t>
            </a:r>
            <a:br>
              <a:rPr lang="de-DE" smtClean="0"/>
            </a:br>
            <a:r>
              <a:rPr lang="de-DE" sz="1800" smtClean="0"/>
              <a:t>Konten festlegen – Geldeingang über Debitor</a:t>
            </a:r>
          </a:p>
        </p:txBody>
      </p:sp>
      <p:sp>
        <p:nvSpPr>
          <p:cNvPr id="3" name="Inhaltsplatzhalter 2"/>
          <p:cNvSpPr>
            <a:spLocks noGrp="1"/>
          </p:cNvSpPr>
          <p:nvPr>
            <p:ph idx="1"/>
          </p:nvPr>
        </p:nvSpPr>
        <p:spPr/>
        <p:txBody>
          <a:bodyPr/>
          <a:lstStyle/>
          <a:p>
            <a:pPr eaLnBrk="1" hangingPunct="1">
              <a:buFont typeface="Wingdings" pitchFamily="2" charset="2"/>
              <a:buChar char="Ø"/>
              <a:defRPr/>
            </a:pPr>
            <a:r>
              <a:rPr lang="de-DE" sz="1600" dirty="0" smtClean="0"/>
              <a:t>Beim Buchen des </a:t>
            </a:r>
            <a:r>
              <a:rPr lang="de-DE" sz="1600" b="1" dirty="0" smtClean="0"/>
              <a:t>Geldeingangs über Debitor</a:t>
            </a:r>
            <a:r>
              <a:rPr lang="de-DE" sz="1600" dirty="0" smtClean="0"/>
              <a:t> müssen Sie die Anzahlungs-Konten</a:t>
            </a:r>
            <a:r>
              <a:rPr lang="de-DE" sz="1600" dirty="0" smtClean="0">
                <a:solidFill>
                  <a:srgbClr val="50A026"/>
                </a:solidFill>
              </a:rPr>
              <a:t> </a:t>
            </a:r>
            <a:r>
              <a:rPr lang="de-DE" sz="1600" dirty="0" smtClean="0"/>
              <a:t>auswählen. Die gängigen Steuer-Sachverhalte sind bereits vorbelegt:</a:t>
            </a:r>
          </a:p>
          <a:p>
            <a:pPr eaLnBrk="1" hangingPunct="1">
              <a:buFont typeface="Wingdings" pitchFamily="2" charset="2"/>
              <a:buChar char="Ø"/>
              <a:defRPr/>
            </a:pPr>
            <a:endParaRPr lang="de-DE" sz="1600" dirty="0" smtClean="0"/>
          </a:p>
          <a:p>
            <a:pPr eaLnBrk="1" hangingPunct="1">
              <a:buFont typeface="Wingdings" pitchFamily="2" charset="2"/>
              <a:buChar char="Ø"/>
              <a:defRPr/>
            </a:pPr>
            <a:r>
              <a:rPr lang="de-DE" sz="1600" dirty="0" smtClean="0"/>
              <a:t>Diese Konten sind für die abgeleiteten Buchungen</a:t>
            </a:r>
            <a:br>
              <a:rPr lang="de-DE" sz="1600" dirty="0" smtClean="0"/>
            </a:br>
            <a:r>
              <a:rPr lang="de-DE" sz="1600" dirty="0">
                <a:solidFill>
                  <a:srgbClr val="50A026"/>
                </a:solidFill>
                <a:sym typeface="Wingdings" pitchFamily="2" charset="2"/>
              </a:rPr>
              <a:t></a:t>
            </a:r>
            <a:r>
              <a:rPr lang="de-DE" sz="1600" dirty="0">
                <a:solidFill>
                  <a:srgbClr val="50A026"/>
                </a:solidFill>
              </a:rPr>
              <a:t> Verrechnungskonto an </a:t>
            </a:r>
            <a:r>
              <a:rPr lang="de-DE" sz="1600" dirty="0" smtClean="0">
                <a:solidFill>
                  <a:srgbClr val="50A026"/>
                </a:solidFill>
              </a:rPr>
              <a:t>erhaltene </a:t>
            </a:r>
            <a:r>
              <a:rPr lang="de-DE" sz="1600" dirty="0">
                <a:solidFill>
                  <a:srgbClr val="50A026"/>
                </a:solidFill>
              </a:rPr>
              <a:t>Anzahlung  </a:t>
            </a:r>
            <a:r>
              <a:rPr lang="de-DE" sz="1600" dirty="0" smtClean="0"/>
              <a:t/>
            </a:r>
            <a:br>
              <a:rPr lang="de-DE" sz="1600" dirty="0" smtClean="0"/>
            </a:br>
            <a:r>
              <a:rPr lang="de-DE" sz="1600" dirty="0" smtClean="0"/>
              <a:t>erforderlich. Die Buchungen werden erzeugt, </a:t>
            </a:r>
            <a:br>
              <a:rPr lang="de-DE" sz="1600" dirty="0" smtClean="0"/>
            </a:br>
            <a:r>
              <a:rPr lang="de-DE" sz="1600" dirty="0" smtClean="0"/>
              <a:t>wenn der Geldeingang der angeforderten Anzahlung</a:t>
            </a:r>
            <a:br>
              <a:rPr lang="de-DE" sz="1600" dirty="0" smtClean="0"/>
            </a:br>
            <a:r>
              <a:rPr lang="de-DE" sz="1600" dirty="0" smtClean="0"/>
              <a:t>gebucht wird.</a:t>
            </a:r>
            <a:endParaRPr lang="de-DE" sz="1600" dirty="0"/>
          </a:p>
          <a:p>
            <a:pPr eaLnBrk="1" hangingPunct="1">
              <a:buFont typeface="Wingdings" pitchFamily="2" charset="2"/>
              <a:buChar char="Ø"/>
              <a:defRPr/>
            </a:pPr>
            <a:r>
              <a:rPr lang="de-DE" sz="1600" dirty="0" smtClean="0"/>
              <a:t>Weitere Konten können Sie </a:t>
            </a:r>
            <a:br>
              <a:rPr lang="de-DE" sz="1600" dirty="0" smtClean="0"/>
            </a:br>
            <a:r>
              <a:rPr lang="de-DE" sz="1600" dirty="0" smtClean="0"/>
              <a:t>mit Doppelklick übernehmen.</a:t>
            </a:r>
          </a:p>
          <a:p>
            <a:pPr marL="0" indent="0" eaLnBrk="1" hangingPunct="1">
              <a:buFont typeface="Wingdings" pitchFamily="2" charset="2"/>
              <a:buNone/>
              <a:defRPr/>
            </a:pPr>
            <a:endParaRPr lang="de-DE" sz="1600" dirty="0" smtClean="0">
              <a:solidFill>
                <a:srgbClr val="FF0000"/>
              </a:solidFill>
            </a:endParaRPr>
          </a:p>
          <a:p>
            <a:pPr eaLnBrk="1" hangingPunct="1">
              <a:buFont typeface="Wingdings" pitchFamily="2" charset="2"/>
              <a:buChar char="Ø"/>
              <a:defRPr/>
            </a:pPr>
            <a:endParaRPr lang="de-DE" sz="1600" dirty="0" smtClean="0"/>
          </a:p>
          <a:p>
            <a:pPr marL="0" indent="0" eaLnBrk="1" hangingPunct="1">
              <a:buFont typeface="Wingdings" pitchFamily="2" charset="2"/>
              <a:buNone/>
              <a:defRPr/>
            </a:pPr>
            <a:endParaRPr lang="de-DE" sz="1600" dirty="0" smtClean="0"/>
          </a:p>
          <a:p>
            <a:pPr marL="0" indent="0" eaLnBrk="1" hangingPunct="1">
              <a:buFont typeface="Wingdings" pitchFamily="2" charset="2"/>
              <a:buNone/>
              <a:defRPr/>
            </a:pPr>
            <a:endParaRPr lang="de-DE" sz="1600" dirty="0"/>
          </a:p>
        </p:txBody>
      </p:sp>
      <p:sp>
        <p:nvSpPr>
          <p:cNvPr id="37892"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561D141C-4C40-4B23-8928-3757D921F014}" type="slidenum">
              <a:rPr lang="de-DE" smtClean="0">
                <a:solidFill>
                  <a:srgbClr val="000000"/>
                </a:solidFill>
              </a:rPr>
              <a:pPr algn="r" eaLnBrk="1" hangingPunct="1">
                <a:lnSpc>
                  <a:spcPct val="100000"/>
                </a:lnSpc>
                <a:defRPr/>
              </a:pPr>
              <a:t>23</a:t>
            </a:fld>
            <a:endParaRPr lang="de-DE" smtClean="0">
              <a:solidFill>
                <a:srgbClr val="000000"/>
              </a:solidFill>
            </a:endParaRPr>
          </a:p>
        </p:txBody>
      </p:sp>
      <p:pic>
        <p:nvPicPr>
          <p:cNvPr id="37893" name="Grafik 8"/>
          <p:cNvPicPr>
            <a:picLocks noChangeAspect="1" noChangeArrowheads="1"/>
          </p:cNvPicPr>
          <p:nvPr/>
        </p:nvPicPr>
        <p:blipFill>
          <a:blip r:embed="rId2" cstate="print"/>
          <a:srcRect/>
          <a:stretch>
            <a:fillRect/>
          </a:stretch>
        </p:blipFill>
        <p:spPr bwMode="auto">
          <a:xfrm>
            <a:off x="6502400" y="2481263"/>
            <a:ext cx="6008688" cy="3486150"/>
          </a:xfrm>
          <a:prstGeom prst="rect">
            <a:avLst/>
          </a:prstGeom>
          <a:noFill/>
          <a:ln w="9525">
            <a:noFill/>
            <a:miter lim="800000"/>
            <a:headEnd/>
            <a:tailEnd/>
          </a:ln>
        </p:spPr>
      </p:pic>
      <p:sp>
        <p:nvSpPr>
          <p:cNvPr id="37894" name="Rectangle 5"/>
          <p:cNvSpPr>
            <a:spLocks noChangeAspect="1" noChangeArrowheads="1"/>
          </p:cNvSpPr>
          <p:nvPr/>
        </p:nvSpPr>
        <p:spPr bwMode="auto">
          <a:xfrm>
            <a:off x="10534650" y="3802063"/>
            <a:ext cx="1866900" cy="566737"/>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37895"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7896"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C96A4E35-4F42-4257-B40B-CDB4285BB3B8}"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1"/>
          <p:cNvSpPr>
            <a:spLocks noGrp="1"/>
          </p:cNvSpPr>
          <p:nvPr>
            <p:ph type="title"/>
          </p:nvPr>
        </p:nvSpPr>
        <p:spPr>
          <a:xfrm>
            <a:off x="669925" y="273050"/>
            <a:ext cx="10034588" cy="920750"/>
          </a:xfrm>
        </p:spPr>
        <p:txBody>
          <a:bodyPr/>
          <a:lstStyle/>
          <a:p>
            <a:pPr eaLnBrk="1" hangingPunct="1"/>
            <a:r>
              <a:rPr lang="de-DE" smtClean="0"/>
              <a:t>Voraussetzungen schaffen</a:t>
            </a:r>
            <a:br>
              <a:rPr lang="de-DE" smtClean="0"/>
            </a:br>
            <a:r>
              <a:rPr lang="de-DE" sz="1800" smtClean="0"/>
              <a:t>Automatische Buchungen definieren </a:t>
            </a:r>
            <a:r>
              <a:rPr lang="de-DE" sz="1800" smtClean="0">
                <a:solidFill>
                  <a:srgbClr val="000000"/>
                </a:solidFill>
              </a:rPr>
              <a:t>– Geldeingang über Debitor</a:t>
            </a:r>
            <a:endParaRPr lang="de-DE" smtClean="0"/>
          </a:p>
        </p:txBody>
      </p:sp>
      <p:sp>
        <p:nvSpPr>
          <p:cNvPr id="3" name="Inhaltsplatzhalter 2"/>
          <p:cNvSpPr>
            <a:spLocks noGrp="1"/>
          </p:cNvSpPr>
          <p:nvPr>
            <p:ph idx="1"/>
          </p:nvPr>
        </p:nvSpPr>
        <p:spPr>
          <a:xfrm>
            <a:off x="525463" y="1570038"/>
            <a:ext cx="11852275" cy="5164137"/>
          </a:xfrm>
        </p:spPr>
        <p:txBody>
          <a:bodyPr/>
          <a:lstStyle/>
          <a:p>
            <a:pPr eaLnBrk="1" hangingPunct="1">
              <a:buFont typeface="Wingdings" pitchFamily="2" charset="2"/>
              <a:buChar char="Ø"/>
              <a:defRPr/>
            </a:pPr>
            <a:r>
              <a:rPr lang="de-DE" sz="1600" dirty="0" smtClean="0"/>
              <a:t>Nach Auswahl der Konten legen Sie nun die später vom Programm erzeugten Buchungen an: </a:t>
            </a:r>
            <a:r>
              <a:rPr lang="de-DE" sz="1600" dirty="0" smtClean="0">
                <a:solidFill>
                  <a:srgbClr val="50A026"/>
                </a:solidFill>
                <a:sym typeface="Wingdings" pitchFamily="2" charset="2"/>
              </a:rPr>
              <a:t>	</a:t>
            </a:r>
            <a:br>
              <a:rPr lang="de-DE" sz="1600" dirty="0" smtClean="0">
                <a:solidFill>
                  <a:srgbClr val="50A026"/>
                </a:solidFill>
                <a:sym typeface="Wingdings" pitchFamily="2" charset="2"/>
              </a:rPr>
            </a:br>
            <a:r>
              <a:rPr lang="de-DE" sz="1600" dirty="0" smtClean="0">
                <a:solidFill>
                  <a:srgbClr val="50A026"/>
                </a:solidFill>
                <a:sym typeface="Wingdings" pitchFamily="2" charset="2"/>
              </a:rPr>
              <a:t> </a:t>
            </a:r>
            <a:r>
              <a:rPr lang="de-DE" sz="1600" dirty="0">
                <a:solidFill>
                  <a:srgbClr val="50A026"/>
                </a:solidFill>
              </a:rPr>
              <a:t>Verrechnungskonto Anzahlungen an erhaltene </a:t>
            </a:r>
            <a:r>
              <a:rPr lang="de-DE" sz="1600" dirty="0" smtClean="0">
                <a:solidFill>
                  <a:srgbClr val="50A026"/>
                </a:solidFill>
              </a:rPr>
              <a:t>Anzahlungen</a:t>
            </a:r>
            <a:r>
              <a:rPr lang="de-DE" sz="1600" dirty="0" smtClean="0"/>
              <a:t/>
            </a:r>
            <a:br>
              <a:rPr lang="de-DE" sz="1600" dirty="0" smtClean="0"/>
            </a:br>
            <a:r>
              <a:rPr lang="de-DE" sz="1600" dirty="0" smtClean="0"/>
              <a:t>	</a:t>
            </a:r>
            <a:r>
              <a:rPr lang="de-DE" sz="1600" dirty="0"/>
              <a:t>	</a:t>
            </a:r>
            <a:r>
              <a:rPr lang="de-DE" sz="1600" dirty="0" smtClean="0"/>
              <a:t> </a:t>
            </a:r>
            <a:endParaRPr lang="de-DE" sz="1600" dirty="0" smtClean="0">
              <a:solidFill>
                <a:srgbClr val="50A026"/>
              </a:solidFill>
            </a:endParaRPr>
          </a:p>
          <a:p>
            <a:pPr marL="0" indent="0" eaLnBrk="1" hangingPunct="1">
              <a:buFont typeface="Wingdings" pitchFamily="2" charset="2"/>
              <a:buNone/>
              <a:defRPr/>
            </a:pPr>
            <a:endParaRPr lang="de-DE" sz="1600" dirty="0" smtClean="0"/>
          </a:p>
          <a:p>
            <a:pPr eaLnBrk="1" hangingPunct="1">
              <a:defRPr/>
            </a:pPr>
            <a:endParaRPr lang="de-DE" sz="1600" dirty="0" smtClean="0"/>
          </a:p>
          <a:p>
            <a:pPr eaLnBrk="1" hangingPunct="1">
              <a:defRPr/>
            </a:pPr>
            <a:endParaRPr lang="de-DE" sz="1600" dirty="0"/>
          </a:p>
          <a:p>
            <a:pPr eaLnBrk="1" hangingPunct="1">
              <a:defRPr/>
            </a:pPr>
            <a:endParaRPr lang="de-DE" sz="1600" dirty="0" smtClean="0"/>
          </a:p>
          <a:p>
            <a:pPr eaLnBrk="1" hangingPunct="1">
              <a:defRPr/>
            </a:pPr>
            <a:endParaRPr lang="de-DE" sz="1600" dirty="0"/>
          </a:p>
          <a:p>
            <a:pPr marL="0" indent="0" eaLnBrk="1" hangingPunct="1">
              <a:buFont typeface="Wingdings" pitchFamily="2" charset="2"/>
              <a:buNone/>
              <a:defRPr/>
            </a:pPr>
            <a:endParaRPr lang="de-DE" sz="1600" dirty="0" smtClean="0"/>
          </a:p>
          <a:p>
            <a:pPr marL="496887" lvl="1" indent="-285750" eaLnBrk="1" hangingPunct="1">
              <a:buFont typeface="Wingdings" pitchFamily="2" charset="2"/>
              <a:buChar char="Ø"/>
              <a:defRPr/>
            </a:pPr>
            <a:endParaRPr lang="de-DE" sz="1600" dirty="0" smtClean="0"/>
          </a:p>
          <a:p>
            <a:pPr marL="496887" lvl="1" indent="-285750" eaLnBrk="1" hangingPunct="1">
              <a:buFont typeface="Wingdings" pitchFamily="2" charset="2"/>
              <a:buChar char="Ø"/>
              <a:defRPr/>
            </a:pPr>
            <a:endParaRPr lang="de-DE" sz="1600" dirty="0"/>
          </a:p>
          <a:p>
            <a:pPr marL="496887" lvl="1" indent="-285750" eaLnBrk="1" hangingPunct="1">
              <a:buFont typeface="Wingdings" pitchFamily="2" charset="2"/>
              <a:buChar char="Ø"/>
              <a:defRPr/>
            </a:pPr>
            <a:r>
              <a:rPr lang="de-DE" sz="1600" dirty="0" smtClean="0"/>
              <a:t>Sie müssen für jeden Steuersachverhalt </a:t>
            </a:r>
            <a:br>
              <a:rPr lang="de-DE" sz="1600" dirty="0" smtClean="0"/>
            </a:br>
            <a:r>
              <a:rPr lang="de-DE" sz="1600" dirty="0" smtClean="0"/>
              <a:t>eine Buchung anlegen. Der Steuersachverhalt</a:t>
            </a:r>
            <a:br>
              <a:rPr lang="de-DE" sz="1600" dirty="0" smtClean="0"/>
            </a:br>
            <a:r>
              <a:rPr lang="de-DE" sz="1600" dirty="0" smtClean="0"/>
              <a:t>wird auf Basis des </a:t>
            </a:r>
            <a:r>
              <a:rPr lang="de-DE" sz="1600" dirty="0" err="1" smtClean="0"/>
              <a:t>USt</a:t>
            </a:r>
            <a:r>
              <a:rPr lang="de-DE" sz="1600" dirty="0" smtClean="0"/>
              <a:t>-Schlüssels oder des</a:t>
            </a:r>
            <a:br>
              <a:rPr lang="de-DE" sz="1600" dirty="0" smtClean="0"/>
            </a:br>
            <a:r>
              <a:rPr lang="de-DE" sz="1600" dirty="0" smtClean="0"/>
              <a:t>Erlöskontos definiert.</a:t>
            </a:r>
            <a:endParaRPr lang="de-DE" sz="1600" dirty="0"/>
          </a:p>
        </p:txBody>
      </p:sp>
      <p:sp>
        <p:nvSpPr>
          <p:cNvPr id="3891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C4969095-61F0-49DD-8780-1ACAA5AAD5D9}" type="slidenum">
              <a:rPr lang="de-DE" smtClean="0">
                <a:solidFill>
                  <a:srgbClr val="000000"/>
                </a:solidFill>
              </a:rPr>
              <a:pPr algn="r" eaLnBrk="1" hangingPunct="1">
                <a:lnSpc>
                  <a:spcPct val="100000"/>
                </a:lnSpc>
                <a:defRPr/>
              </a:pPr>
              <a:t>24</a:t>
            </a:fld>
            <a:endParaRPr lang="de-DE" smtClean="0">
              <a:solidFill>
                <a:srgbClr val="000000"/>
              </a:solidFill>
            </a:endParaRPr>
          </a:p>
        </p:txBody>
      </p:sp>
      <p:sp>
        <p:nvSpPr>
          <p:cNvPr id="38917" name="Rechteck 7"/>
          <p:cNvSpPr>
            <a:spLocks noChangeArrowheads="1"/>
          </p:cNvSpPr>
          <p:nvPr/>
        </p:nvSpPr>
        <p:spPr bwMode="auto">
          <a:xfrm>
            <a:off x="2541588" y="2505075"/>
            <a:ext cx="1657350" cy="360363"/>
          </a:xfrm>
          <a:prstGeom prst="rect">
            <a:avLst/>
          </a:prstGeom>
          <a:noFill/>
          <a:ln w="25400" algn="ctr">
            <a:solidFill>
              <a:srgbClr val="FF0000"/>
            </a:solidFill>
            <a:round/>
            <a:headEnd/>
            <a:tailEnd/>
          </a:ln>
        </p:spPr>
        <p:txBody>
          <a:bodyPr lIns="90000" tIns="46800" rIns="90000" bIns="46800" anchor="ctr"/>
          <a:lstStyle/>
          <a:p>
            <a:pPr algn="ctr" defTabSz="1177925">
              <a:lnSpc>
                <a:spcPct val="90000"/>
              </a:lnSpc>
            </a:pPr>
            <a:endParaRPr lang="de-DE">
              <a:solidFill>
                <a:srgbClr val="000000"/>
              </a:solidFill>
            </a:endParaRPr>
          </a:p>
        </p:txBody>
      </p:sp>
      <p:pic>
        <p:nvPicPr>
          <p:cNvPr id="38918" name="Grafik 13"/>
          <p:cNvPicPr>
            <a:picLocks noChangeAspect="1" noChangeArrowheads="1"/>
          </p:cNvPicPr>
          <p:nvPr/>
        </p:nvPicPr>
        <p:blipFill>
          <a:blip r:embed="rId2" cstate="print"/>
          <a:srcRect/>
          <a:stretch>
            <a:fillRect/>
          </a:stretch>
        </p:blipFill>
        <p:spPr bwMode="auto">
          <a:xfrm>
            <a:off x="898525" y="2217738"/>
            <a:ext cx="5437188" cy="2813050"/>
          </a:xfrm>
          <a:prstGeom prst="rect">
            <a:avLst/>
          </a:prstGeom>
          <a:noFill/>
          <a:ln w="9525">
            <a:noFill/>
            <a:miter lim="800000"/>
            <a:headEnd/>
            <a:tailEnd/>
          </a:ln>
        </p:spPr>
      </p:pic>
      <p:pic>
        <p:nvPicPr>
          <p:cNvPr id="38919" name="Grafik 14"/>
          <p:cNvPicPr>
            <a:picLocks noChangeAspect="1" noChangeArrowheads="1"/>
          </p:cNvPicPr>
          <p:nvPr/>
        </p:nvPicPr>
        <p:blipFill>
          <a:blip r:embed="rId3" cstate="print"/>
          <a:srcRect/>
          <a:stretch>
            <a:fillRect/>
          </a:stretch>
        </p:blipFill>
        <p:spPr bwMode="auto">
          <a:xfrm>
            <a:off x="6826250" y="3225800"/>
            <a:ext cx="5761038" cy="3211513"/>
          </a:xfrm>
          <a:prstGeom prst="rect">
            <a:avLst/>
          </a:prstGeom>
          <a:noFill/>
          <a:ln w="9525">
            <a:noFill/>
            <a:miter lim="800000"/>
            <a:headEnd/>
            <a:tailEnd/>
          </a:ln>
        </p:spPr>
      </p:pic>
      <p:sp>
        <p:nvSpPr>
          <p:cNvPr id="38920" name="Rechteck 9"/>
          <p:cNvSpPr>
            <a:spLocks noChangeArrowheads="1"/>
          </p:cNvSpPr>
          <p:nvPr/>
        </p:nvSpPr>
        <p:spPr bwMode="auto">
          <a:xfrm>
            <a:off x="2181225" y="3016250"/>
            <a:ext cx="1584325" cy="179388"/>
          </a:xfrm>
          <a:prstGeom prst="rect">
            <a:avLst/>
          </a:prstGeom>
          <a:noFill/>
          <a:ln w="38100" algn="ctr">
            <a:solidFill>
              <a:srgbClr val="FF0000"/>
            </a:solidFill>
            <a:round/>
            <a:headEnd/>
            <a:tailEnd/>
          </a:ln>
        </p:spPr>
        <p:txBody>
          <a:bodyPr lIns="90000" tIns="46800" rIns="90000" bIns="46800" anchor="ctr"/>
          <a:lstStyle/>
          <a:p>
            <a:pPr algn="ctr" defTabSz="1177925">
              <a:lnSpc>
                <a:spcPct val="90000"/>
              </a:lnSpc>
            </a:pPr>
            <a:endParaRPr lang="de-DE">
              <a:solidFill>
                <a:srgbClr val="000000"/>
              </a:solidFill>
            </a:endParaRPr>
          </a:p>
        </p:txBody>
      </p:sp>
      <p:sp>
        <p:nvSpPr>
          <p:cNvPr id="38921" name="Rechteck 18"/>
          <p:cNvSpPr>
            <a:spLocks noChangeArrowheads="1"/>
          </p:cNvSpPr>
          <p:nvPr/>
        </p:nvSpPr>
        <p:spPr bwMode="auto">
          <a:xfrm>
            <a:off x="6826250" y="3441700"/>
            <a:ext cx="4356100" cy="936625"/>
          </a:xfrm>
          <a:prstGeom prst="rect">
            <a:avLst/>
          </a:prstGeom>
          <a:noFill/>
          <a:ln w="38100" algn="ctr">
            <a:solidFill>
              <a:srgbClr val="FF0000"/>
            </a:solidFill>
            <a:round/>
            <a:headEnd/>
            <a:tailEnd/>
          </a:ln>
        </p:spPr>
        <p:txBody>
          <a:bodyPr lIns="90000" tIns="46800" rIns="90000" bIns="46800" anchor="ctr"/>
          <a:lstStyle/>
          <a:p>
            <a:pPr algn="ctr" defTabSz="1177925">
              <a:lnSpc>
                <a:spcPct val="90000"/>
              </a:lnSpc>
            </a:pPr>
            <a:endParaRPr lang="de-DE">
              <a:solidFill>
                <a:srgbClr val="000000"/>
              </a:solidFill>
            </a:endParaRPr>
          </a:p>
        </p:txBody>
      </p:sp>
      <p:sp>
        <p:nvSpPr>
          <p:cNvPr id="3892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892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AE2659C8-7254-4274-BA32-F58CCE8BC3E6}"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eaLnBrk="1" hangingPunct="1">
              <a:buFont typeface="Wingdings" pitchFamily="2" charset="2"/>
              <a:buChar char="Ø"/>
              <a:defRPr/>
            </a:pPr>
            <a:r>
              <a:rPr lang="de-DE" sz="1600" dirty="0" smtClean="0"/>
              <a:t>Beim Erstellen der Schlussrechnung werden die Anzahlungen aufgelöst. Das Programm unterstützt Sie auch hier mit entsprechenden Buchungen – Auflösung der erhaltenen Anzahlung und ggf. Storno der angeforderten Anzahlung:</a:t>
            </a:r>
            <a:br>
              <a:rPr lang="de-DE" sz="1600" dirty="0" smtClean="0"/>
            </a:br>
            <a:r>
              <a:rPr lang="de-DE" sz="1600" dirty="0" smtClean="0"/>
              <a:t/>
            </a:r>
            <a:br>
              <a:rPr lang="de-DE" sz="1600" dirty="0" smtClean="0"/>
            </a:br>
            <a:r>
              <a:rPr lang="de-DE" sz="1600" dirty="0" smtClean="0">
                <a:solidFill>
                  <a:srgbClr val="50A026"/>
                </a:solidFill>
                <a:sym typeface="Wingdings" pitchFamily="2" charset="2"/>
              </a:rPr>
              <a:t> </a:t>
            </a:r>
            <a:r>
              <a:rPr lang="de-DE" sz="1600" dirty="0" smtClean="0">
                <a:solidFill>
                  <a:srgbClr val="50A026"/>
                </a:solidFill>
              </a:rPr>
              <a:t>Erhaltene Anzahlungen an Verrechnungskonto Anzahlungen</a:t>
            </a:r>
            <a:br>
              <a:rPr lang="de-DE" sz="1600" dirty="0" smtClean="0">
                <a:solidFill>
                  <a:srgbClr val="50A026"/>
                </a:solidFill>
              </a:rPr>
            </a:br>
            <a:r>
              <a:rPr lang="de-DE" sz="1600" dirty="0" smtClean="0">
                <a:solidFill>
                  <a:srgbClr val="50A026"/>
                </a:solidFill>
                <a:sym typeface="Wingdings" pitchFamily="2" charset="2"/>
              </a:rPr>
              <a:t> Verrechnungskonto Anzahlungen an Debitor </a:t>
            </a:r>
            <a:r>
              <a:rPr lang="de-DE" sz="1600" dirty="0" smtClean="0">
                <a:sym typeface="Wingdings" pitchFamily="2" charset="2"/>
              </a:rPr>
              <a:t>(als Generalumkehr)</a:t>
            </a:r>
            <a:br>
              <a:rPr lang="de-DE" sz="1600" dirty="0" smtClean="0">
                <a:sym typeface="Wingdings" pitchFamily="2" charset="2"/>
              </a:rPr>
            </a:br>
            <a:endParaRPr lang="de-DE" sz="1600" dirty="0" smtClean="0">
              <a:sym typeface="Wingdings" pitchFamily="2" charset="2"/>
            </a:endParaRPr>
          </a:p>
          <a:p>
            <a:pPr eaLnBrk="1" hangingPunct="1">
              <a:buFont typeface="Wingdings" pitchFamily="2" charset="2"/>
              <a:buChar char="Ø"/>
              <a:defRPr/>
            </a:pPr>
            <a:endParaRPr lang="de-DE" sz="1600" dirty="0" smtClean="0"/>
          </a:p>
          <a:p>
            <a:pPr eaLnBrk="1" hangingPunct="1">
              <a:buFont typeface="Wingdings" pitchFamily="2" charset="2"/>
              <a:buChar char="Ø"/>
              <a:defRPr/>
            </a:pPr>
            <a:endParaRPr lang="de-DE" sz="1600" dirty="0"/>
          </a:p>
          <a:p>
            <a:pPr eaLnBrk="1" hangingPunct="1">
              <a:buFont typeface="Wingdings" pitchFamily="2" charset="2"/>
              <a:buChar char="Ø"/>
              <a:defRPr/>
            </a:pPr>
            <a:endParaRPr lang="de-DE" sz="1600" dirty="0" smtClean="0"/>
          </a:p>
          <a:p>
            <a:pPr eaLnBrk="1" hangingPunct="1">
              <a:buFont typeface="Wingdings" pitchFamily="2" charset="2"/>
              <a:buChar char="Ø"/>
              <a:defRPr/>
            </a:pPr>
            <a:r>
              <a:rPr lang="de-DE" sz="1600" dirty="0" smtClean="0"/>
              <a:t>In den Einstellungen erfassen Sie Angaben </a:t>
            </a:r>
            <a:br>
              <a:rPr lang="de-DE" sz="1600" dirty="0" smtClean="0"/>
            </a:br>
            <a:r>
              <a:rPr lang="de-DE" sz="1600" dirty="0" smtClean="0"/>
              <a:t>zum Buchungstext und </a:t>
            </a:r>
            <a:r>
              <a:rPr lang="de-DE" sz="1600" dirty="0"/>
              <a:t>der </a:t>
            </a:r>
            <a:r>
              <a:rPr lang="de-DE" sz="1600" dirty="0" smtClean="0"/>
              <a:t>Belegnummer.</a:t>
            </a:r>
            <a:endParaRPr lang="de-DE" sz="1600" dirty="0"/>
          </a:p>
          <a:p>
            <a:pPr marL="0" indent="0" eaLnBrk="1" hangingPunct="1">
              <a:buFont typeface="Wingdings" pitchFamily="2" charset="2"/>
              <a:buNone/>
              <a:defRPr/>
            </a:pPr>
            <a:r>
              <a:rPr lang="de-DE" sz="1600" dirty="0" smtClean="0"/>
              <a:t/>
            </a:r>
            <a:br>
              <a:rPr lang="de-DE" sz="1600" dirty="0" smtClean="0"/>
            </a:br>
            <a:endParaRPr lang="de-DE" sz="1600" dirty="0"/>
          </a:p>
        </p:txBody>
      </p:sp>
      <p:pic>
        <p:nvPicPr>
          <p:cNvPr id="39939" name="Picture 2"/>
          <p:cNvPicPr>
            <a:picLocks noChangeAspect="1" noChangeArrowheads="1"/>
          </p:cNvPicPr>
          <p:nvPr/>
        </p:nvPicPr>
        <p:blipFill>
          <a:blip r:embed="rId2" cstate="print"/>
          <a:srcRect/>
          <a:stretch>
            <a:fillRect/>
          </a:stretch>
        </p:blipFill>
        <p:spPr bwMode="auto">
          <a:xfrm>
            <a:off x="598488" y="3297238"/>
            <a:ext cx="5399087" cy="679450"/>
          </a:xfrm>
          <a:prstGeom prst="rect">
            <a:avLst/>
          </a:prstGeom>
          <a:noFill/>
          <a:ln w="9525">
            <a:noFill/>
            <a:miter lim="800000"/>
            <a:headEnd/>
            <a:tailEnd/>
          </a:ln>
          <a:effectLst/>
        </p:spPr>
      </p:pic>
      <p:sp>
        <p:nvSpPr>
          <p:cNvPr id="39940" name="Titel 1"/>
          <p:cNvSpPr>
            <a:spLocks noGrp="1"/>
          </p:cNvSpPr>
          <p:nvPr>
            <p:ph type="title"/>
          </p:nvPr>
        </p:nvSpPr>
        <p:spPr/>
        <p:txBody>
          <a:bodyPr/>
          <a:lstStyle/>
          <a:p>
            <a:pPr eaLnBrk="1" hangingPunct="1"/>
            <a:r>
              <a:rPr lang="de-DE" smtClean="0"/>
              <a:t>Voraussetzungen schaffen</a:t>
            </a:r>
            <a:br>
              <a:rPr lang="de-DE" smtClean="0"/>
            </a:br>
            <a:r>
              <a:rPr lang="de-DE" sz="1800" smtClean="0"/>
              <a:t>Anzahlungen auflösen </a:t>
            </a:r>
            <a:r>
              <a:rPr lang="de-DE" sz="1800" smtClean="0">
                <a:solidFill>
                  <a:srgbClr val="000000"/>
                </a:solidFill>
              </a:rPr>
              <a:t>– Geldeingang über Debitor</a:t>
            </a:r>
            <a:endParaRPr lang="de-DE" smtClean="0"/>
          </a:p>
        </p:txBody>
      </p:sp>
      <p:sp>
        <p:nvSpPr>
          <p:cNvPr id="39941"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76F7125F-4F54-4ABB-9CBC-2EDA9A8E4753}" type="slidenum">
              <a:rPr lang="de-DE" smtClean="0">
                <a:solidFill>
                  <a:srgbClr val="000000"/>
                </a:solidFill>
              </a:rPr>
              <a:pPr algn="r" eaLnBrk="1" hangingPunct="1">
                <a:lnSpc>
                  <a:spcPct val="100000"/>
                </a:lnSpc>
                <a:defRPr/>
              </a:pPr>
              <a:t>25</a:t>
            </a:fld>
            <a:endParaRPr lang="de-DE" smtClean="0">
              <a:solidFill>
                <a:srgbClr val="000000"/>
              </a:solidFill>
            </a:endParaRPr>
          </a:p>
        </p:txBody>
      </p:sp>
      <p:pic>
        <p:nvPicPr>
          <p:cNvPr id="39942" name="Inhaltsplatzhalter 6"/>
          <p:cNvPicPr>
            <a:picLocks/>
          </p:cNvPicPr>
          <p:nvPr/>
        </p:nvPicPr>
        <p:blipFill>
          <a:blip r:embed="rId3" cstate="print"/>
          <a:srcRect/>
          <a:stretch>
            <a:fillRect/>
          </a:stretch>
        </p:blipFill>
        <p:spPr bwMode="auto">
          <a:xfrm>
            <a:off x="6430963" y="3225800"/>
            <a:ext cx="5688012" cy="3024188"/>
          </a:xfrm>
          <a:prstGeom prst="rect">
            <a:avLst/>
          </a:prstGeom>
          <a:noFill/>
          <a:ln w="9525">
            <a:noFill/>
            <a:miter lim="800000"/>
            <a:headEnd/>
            <a:tailEnd/>
          </a:ln>
          <a:effectLst/>
        </p:spPr>
      </p:pic>
      <p:sp>
        <p:nvSpPr>
          <p:cNvPr id="39943" name="Textfeld 6"/>
          <p:cNvSpPr txBox="1">
            <a:spLocks noChangeArrowheads="1"/>
          </p:cNvSpPr>
          <p:nvPr/>
        </p:nvSpPr>
        <p:spPr bwMode="auto">
          <a:xfrm>
            <a:off x="598488" y="3338513"/>
            <a:ext cx="5399087" cy="534987"/>
          </a:xfrm>
          <a:prstGeom prst="rect">
            <a:avLst/>
          </a:prstGeom>
          <a:noFill/>
          <a:ln w="9525">
            <a:noFill/>
            <a:miter lim="800000"/>
            <a:headEnd/>
            <a:tailEnd/>
          </a:ln>
        </p:spPr>
        <p:txBody>
          <a:bodyPr>
            <a:spAutoFit/>
          </a:bodyPr>
          <a:lstStyle/>
          <a:p>
            <a:pPr>
              <a:lnSpc>
                <a:spcPct val="90000"/>
              </a:lnSpc>
            </a:pPr>
            <a:r>
              <a:rPr lang="de-DE" sz="1600">
                <a:solidFill>
                  <a:srgbClr val="000000"/>
                </a:solidFill>
              </a:rPr>
              <a:t>Tipp: Diese Buchungen erzeugen Sie  im Menü unter Erfassen | Anzahlungsbuchungen erzeugen.</a:t>
            </a:r>
          </a:p>
        </p:txBody>
      </p:sp>
      <p:sp>
        <p:nvSpPr>
          <p:cNvPr id="39944"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39945"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EFF5B470-017B-449B-A093-19C6222CFB68}"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el 1"/>
          <p:cNvSpPr>
            <a:spLocks noGrp="1"/>
          </p:cNvSpPr>
          <p:nvPr>
            <p:ph type="title"/>
          </p:nvPr>
        </p:nvSpPr>
        <p:spPr/>
        <p:txBody>
          <a:bodyPr/>
          <a:lstStyle/>
          <a:p>
            <a:pPr eaLnBrk="1" hangingPunct="1"/>
            <a:r>
              <a:rPr lang="de-DE" smtClean="0"/>
              <a:t>Voraussetzungen schaffen</a:t>
            </a:r>
            <a:br>
              <a:rPr lang="de-DE" smtClean="0"/>
            </a:br>
            <a:r>
              <a:rPr lang="de-DE" sz="1800" smtClean="0"/>
              <a:t>Erfassungsunterstützung </a:t>
            </a:r>
            <a:r>
              <a:rPr lang="de-DE" sz="1800" smtClean="0">
                <a:solidFill>
                  <a:srgbClr val="000000"/>
                </a:solidFill>
              </a:rPr>
              <a:t>– Geldeingang über Debitor</a:t>
            </a:r>
            <a:endParaRPr lang="de-DE" smtClean="0"/>
          </a:p>
        </p:txBody>
      </p:sp>
      <p:sp>
        <p:nvSpPr>
          <p:cNvPr id="40963"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F726BD7-6DDD-406D-A92E-14FA04BBB187}" type="slidenum">
              <a:rPr lang="de-DE" smtClean="0">
                <a:solidFill>
                  <a:srgbClr val="000000"/>
                </a:solidFill>
              </a:rPr>
              <a:pPr algn="r" eaLnBrk="1" hangingPunct="1">
                <a:lnSpc>
                  <a:spcPct val="100000"/>
                </a:lnSpc>
                <a:defRPr/>
              </a:pPr>
              <a:t>26</a:t>
            </a:fld>
            <a:endParaRPr lang="de-DE" smtClean="0">
              <a:solidFill>
                <a:srgbClr val="000000"/>
              </a:solidFill>
            </a:endParaRPr>
          </a:p>
        </p:txBody>
      </p:sp>
      <p:sp>
        <p:nvSpPr>
          <p:cNvPr id="40964" name="Inhaltsplatzhalter 7"/>
          <p:cNvSpPr>
            <a:spLocks noGrp="1"/>
          </p:cNvSpPr>
          <p:nvPr>
            <p:ph idx="1"/>
          </p:nvPr>
        </p:nvSpPr>
        <p:spPr>
          <a:xfrm>
            <a:off x="598488" y="1497013"/>
            <a:ext cx="5183187" cy="5164137"/>
          </a:xfrm>
        </p:spPr>
        <p:txBody>
          <a:bodyPr/>
          <a:lstStyle/>
          <a:p>
            <a:pPr eaLnBrk="1" hangingPunct="1">
              <a:buFont typeface="Wingdings" pitchFamily="2" charset="2"/>
              <a:buChar char="Ø"/>
            </a:pPr>
            <a:r>
              <a:rPr lang="de-DE" sz="1600" smtClean="0"/>
              <a:t>Die Buchung „Verrechnungskonto erhaltene Anzahlungen an erhaltene Anzahlungen“ kann automatisch, ohne weitere Aktionen sofort mit der Buchung des Geldeingangs ausgeführt werden oder im Nachhinein über die Funktion </a:t>
            </a:r>
            <a:r>
              <a:rPr lang="de-DE" sz="1600" i="1" smtClean="0"/>
              <a:t>Anzahlungsbuchungen erzeugen</a:t>
            </a:r>
            <a:r>
              <a:rPr lang="de-DE" sz="1600" smtClean="0"/>
              <a:t>. Sie wählen hier die für Sie passende Vorgehensweise aus. </a:t>
            </a:r>
          </a:p>
          <a:p>
            <a:pPr eaLnBrk="1" hangingPunct="1">
              <a:buFont typeface="Wingdings" pitchFamily="2" charset="2"/>
              <a:buChar char="Ø"/>
            </a:pPr>
            <a:endParaRPr lang="de-DE" sz="1600" smtClean="0"/>
          </a:p>
          <a:p>
            <a:pPr eaLnBrk="1" hangingPunct="1">
              <a:buFont typeface="Wingdings" pitchFamily="2" charset="2"/>
              <a:buChar char="Ø"/>
            </a:pPr>
            <a:r>
              <a:rPr lang="de-DE" sz="1600" smtClean="0"/>
              <a:t>Die Erfassung der Auftragsinformationen (z.B. Auftragsnummer) erfolgt in einem separaten Fenster. Sie können hier  festlegen, ob dieses Fenster automatisch beim Buchen der angeforderten Anzahlung geöffnet werden soll. </a:t>
            </a:r>
            <a:br>
              <a:rPr lang="de-DE" sz="1600" smtClean="0"/>
            </a:br>
            <a:endParaRPr lang="de-DE" sz="1600" smtClean="0"/>
          </a:p>
          <a:p>
            <a:pPr eaLnBrk="1" hangingPunct="1">
              <a:buFont typeface="Wingdings" pitchFamily="2" charset="2"/>
              <a:buChar char="Ø"/>
            </a:pPr>
            <a:r>
              <a:rPr lang="de-DE" sz="1600" smtClean="0"/>
              <a:t>Mit &lt;Fertigstellen&gt; beenden Sie Ihre Eingaben. </a:t>
            </a:r>
            <a:endParaRPr lang="de-DE" sz="1600" smtClean="0">
              <a:solidFill>
                <a:srgbClr val="FF0000"/>
              </a:solidFill>
            </a:endParaRPr>
          </a:p>
        </p:txBody>
      </p:sp>
      <p:pic>
        <p:nvPicPr>
          <p:cNvPr id="40965" name="Grafik 11"/>
          <p:cNvPicPr>
            <a:picLocks noChangeAspect="1" noChangeArrowheads="1"/>
          </p:cNvPicPr>
          <p:nvPr/>
        </p:nvPicPr>
        <p:blipFill>
          <a:blip r:embed="rId2" cstate="print"/>
          <a:srcRect/>
          <a:stretch>
            <a:fillRect/>
          </a:stretch>
        </p:blipFill>
        <p:spPr bwMode="auto">
          <a:xfrm>
            <a:off x="6145213" y="1879600"/>
            <a:ext cx="6089650" cy="3433763"/>
          </a:xfrm>
          <a:prstGeom prst="rect">
            <a:avLst/>
          </a:prstGeom>
          <a:noFill/>
          <a:ln w="9525">
            <a:noFill/>
            <a:miter lim="800000"/>
            <a:headEnd/>
            <a:tailEnd/>
          </a:ln>
        </p:spPr>
      </p:pic>
      <p:sp>
        <p:nvSpPr>
          <p:cNvPr id="40966" name="Rectangle 5"/>
          <p:cNvSpPr>
            <a:spLocks noChangeAspect="1" noChangeArrowheads="1"/>
          </p:cNvSpPr>
          <p:nvPr/>
        </p:nvSpPr>
        <p:spPr bwMode="auto">
          <a:xfrm>
            <a:off x="7594600" y="2749550"/>
            <a:ext cx="2147888" cy="357188"/>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40967" name="Rectangle 5"/>
          <p:cNvSpPr>
            <a:spLocks noChangeAspect="1" noChangeArrowheads="1"/>
          </p:cNvSpPr>
          <p:nvPr/>
        </p:nvSpPr>
        <p:spPr bwMode="auto">
          <a:xfrm>
            <a:off x="7594600" y="3441700"/>
            <a:ext cx="4021138" cy="357188"/>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40968"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0969" name="Datumsplatzhalter 2"/>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424BDF8A-9BF5-4F48-A765-D4BD2C6D7FE4}"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pPr eaLnBrk="1" hangingPunct="1"/>
            <a:r>
              <a:rPr lang="de-DE" smtClean="0"/>
              <a:t>Voraussetzungen schaffen</a:t>
            </a:r>
            <a:br>
              <a:rPr lang="de-DE" smtClean="0"/>
            </a:br>
            <a:r>
              <a:rPr lang="de-DE" sz="1800" smtClean="0"/>
              <a:t>Konten festlegen </a:t>
            </a:r>
            <a:r>
              <a:rPr lang="de-DE" sz="1800" smtClean="0">
                <a:solidFill>
                  <a:srgbClr val="000000"/>
                </a:solidFill>
              </a:rPr>
              <a:t>– Geldeingang über Sachkonto </a:t>
            </a:r>
            <a:endParaRPr lang="de-DE" smtClean="0"/>
          </a:p>
        </p:txBody>
      </p:sp>
      <p:sp>
        <p:nvSpPr>
          <p:cNvPr id="3" name="Inhaltsplatzhalter 2"/>
          <p:cNvSpPr>
            <a:spLocks noGrp="1"/>
          </p:cNvSpPr>
          <p:nvPr>
            <p:ph idx="1"/>
          </p:nvPr>
        </p:nvSpPr>
        <p:spPr/>
        <p:txBody>
          <a:bodyPr/>
          <a:lstStyle/>
          <a:p>
            <a:pPr eaLnBrk="1" hangingPunct="1">
              <a:buFont typeface="Wingdings" pitchFamily="2" charset="2"/>
              <a:buChar char="Ø"/>
              <a:defRPr/>
            </a:pPr>
            <a:r>
              <a:rPr lang="de-DE" sz="1600" dirty="0" smtClean="0"/>
              <a:t>Beim Buchen der </a:t>
            </a:r>
            <a:r>
              <a:rPr lang="de-DE" sz="1600" b="1" dirty="0" smtClean="0"/>
              <a:t>Geldeingänge über Sachkonten </a:t>
            </a:r>
            <a:r>
              <a:rPr lang="de-DE" sz="1600" dirty="0" smtClean="0"/>
              <a:t>sind folgende Einstellungen vorzunehmen:</a:t>
            </a:r>
            <a:br>
              <a:rPr lang="de-DE" sz="1600" dirty="0" smtClean="0"/>
            </a:br>
            <a:endParaRPr lang="de-DE" sz="1600" dirty="0" smtClean="0"/>
          </a:p>
          <a:p>
            <a:pPr eaLnBrk="1" hangingPunct="1">
              <a:buFont typeface="Wingdings" pitchFamily="2" charset="2"/>
              <a:buChar char="Ø"/>
              <a:defRPr/>
            </a:pPr>
            <a:r>
              <a:rPr lang="de-DE" sz="1600" dirty="0" smtClean="0"/>
              <a:t>Die Auswahl der Konten ist für die Auflösung der erhaltenen Anzahlungen erforderlich. Die Konten für die </a:t>
            </a:r>
            <a:r>
              <a:rPr lang="de-DE" sz="1600" dirty="0"/>
              <a:t>gängigen Steuer-Sachverhalte sind bereits </a:t>
            </a:r>
            <a:r>
              <a:rPr lang="de-DE" sz="1600" dirty="0" smtClean="0"/>
              <a:t>vorbelegt:</a:t>
            </a:r>
          </a:p>
          <a:p>
            <a:pPr eaLnBrk="1" hangingPunct="1">
              <a:buFont typeface="Wingdings" pitchFamily="2" charset="2"/>
              <a:buChar char="Ø"/>
              <a:defRPr/>
            </a:pPr>
            <a:endParaRPr lang="de-DE" sz="1600" dirty="0"/>
          </a:p>
          <a:p>
            <a:pPr eaLnBrk="1" hangingPunct="1">
              <a:buFont typeface="Wingdings" pitchFamily="2" charset="2"/>
              <a:buChar char="Ø"/>
              <a:defRPr/>
            </a:pPr>
            <a:r>
              <a:rPr lang="de-DE" sz="1600" dirty="0" smtClean="0"/>
              <a:t>Weitere </a:t>
            </a:r>
            <a:r>
              <a:rPr lang="de-DE" sz="1600" dirty="0"/>
              <a:t>Konten können Sie </a:t>
            </a:r>
            <a:br>
              <a:rPr lang="de-DE" sz="1600" dirty="0"/>
            </a:br>
            <a:r>
              <a:rPr lang="de-DE" sz="1600" dirty="0"/>
              <a:t>mit Doppelklick übernehmen.</a:t>
            </a:r>
          </a:p>
          <a:p>
            <a:pPr marL="0" indent="0" eaLnBrk="1" hangingPunct="1">
              <a:buFont typeface="Wingdings" pitchFamily="2" charset="2"/>
              <a:buNone/>
              <a:defRPr/>
            </a:pPr>
            <a:endParaRPr lang="de-DE" sz="1600" dirty="0"/>
          </a:p>
          <a:p>
            <a:pPr marL="0" indent="0" eaLnBrk="1" hangingPunct="1">
              <a:buFont typeface="Wingdings" pitchFamily="2" charset="2"/>
              <a:buNone/>
              <a:defRPr/>
            </a:pPr>
            <a:endParaRPr lang="de-DE" sz="1600" dirty="0"/>
          </a:p>
        </p:txBody>
      </p:sp>
      <p:sp>
        <p:nvSpPr>
          <p:cNvPr id="4198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B0FAC9A2-8FA9-4165-B70B-50E82DA0DDCF}" type="slidenum">
              <a:rPr lang="de-DE" smtClean="0">
                <a:solidFill>
                  <a:srgbClr val="000000"/>
                </a:solidFill>
              </a:rPr>
              <a:pPr algn="r" eaLnBrk="1" hangingPunct="1">
                <a:lnSpc>
                  <a:spcPct val="100000"/>
                </a:lnSpc>
                <a:defRPr/>
              </a:pPr>
              <a:t>27</a:t>
            </a:fld>
            <a:endParaRPr lang="de-DE" smtClean="0">
              <a:solidFill>
                <a:srgbClr val="000000"/>
              </a:solidFill>
            </a:endParaRPr>
          </a:p>
        </p:txBody>
      </p:sp>
      <p:pic>
        <p:nvPicPr>
          <p:cNvPr id="41989" name="Grafik 6"/>
          <p:cNvPicPr>
            <a:picLocks noChangeAspect="1" noChangeArrowheads="1"/>
          </p:cNvPicPr>
          <p:nvPr/>
        </p:nvPicPr>
        <p:blipFill>
          <a:blip r:embed="rId2" cstate="print"/>
          <a:srcRect/>
          <a:stretch>
            <a:fillRect/>
          </a:stretch>
        </p:blipFill>
        <p:spPr bwMode="auto">
          <a:xfrm>
            <a:off x="4802188" y="2936875"/>
            <a:ext cx="7505700" cy="3486150"/>
          </a:xfrm>
          <a:prstGeom prst="rect">
            <a:avLst/>
          </a:prstGeom>
          <a:noFill/>
          <a:ln w="9525">
            <a:noFill/>
            <a:miter lim="800000"/>
            <a:headEnd/>
            <a:tailEnd/>
          </a:ln>
        </p:spPr>
      </p:pic>
      <p:sp>
        <p:nvSpPr>
          <p:cNvPr id="41990" name="Rectangle 5"/>
          <p:cNvSpPr>
            <a:spLocks noChangeAspect="1" noChangeArrowheads="1"/>
          </p:cNvSpPr>
          <p:nvPr/>
        </p:nvSpPr>
        <p:spPr bwMode="auto">
          <a:xfrm>
            <a:off x="10042525" y="4233863"/>
            <a:ext cx="1866900" cy="576262"/>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41991"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1992"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81266A62-6203-4EED-B4CE-8F33F48468DF}"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eaLnBrk="1" hangingPunct="1">
              <a:buFont typeface="Wingdings" pitchFamily="2" charset="2"/>
              <a:buChar char="Ø"/>
              <a:defRPr/>
            </a:pPr>
            <a:r>
              <a:rPr lang="de-DE" sz="1600" dirty="0" smtClean="0"/>
              <a:t>Beim Buchen der Schlussrechnung werden die Anzahlungen aufgelöst. Auch hier werden Sie mit vom Programm erzeugten Buchungen unterstützt – Auflösung der erhaltenen Anzahlung:</a:t>
            </a:r>
            <a:br>
              <a:rPr lang="de-DE" sz="1600" dirty="0" smtClean="0"/>
            </a:br>
            <a:r>
              <a:rPr lang="de-DE" sz="1600" dirty="0" smtClean="0"/>
              <a:t/>
            </a:r>
            <a:br>
              <a:rPr lang="de-DE" sz="1600" dirty="0" smtClean="0"/>
            </a:br>
            <a:r>
              <a:rPr lang="de-DE" sz="1600" dirty="0" smtClean="0">
                <a:solidFill>
                  <a:srgbClr val="50A026"/>
                </a:solidFill>
                <a:sym typeface="Wingdings" pitchFamily="2" charset="2"/>
              </a:rPr>
              <a:t> </a:t>
            </a:r>
            <a:r>
              <a:rPr lang="de-DE" sz="1600" dirty="0" smtClean="0">
                <a:solidFill>
                  <a:srgbClr val="50A026"/>
                </a:solidFill>
              </a:rPr>
              <a:t>Erhaltene Anzahlungen an Debitor</a:t>
            </a:r>
            <a:r>
              <a:rPr lang="de-DE" sz="1600" dirty="0" smtClean="0"/>
              <a:t/>
            </a:r>
            <a:br>
              <a:rPr lang="de-DE" sz="1600" dirty="0" smtClean="0"/>
            </a:br>
            <a:endParaRPr lang="de-DE" sz="1600" dirty="0" smtClean="0">
              <a:sym typeface="Wingdings" pitchFamily="2" charset="2"/>
            </a:endParaRPr>
          </a:p>
          <a:p>
            <a:pPr marL="0" indent="0" eaLnBrk="1" hangingPunct="1">
              <a:buFont typeface="Wingdings" pitchFamily="2" charset="2"/>
              <a:buNone/>
              <a:defRPr/>
            </a:pPr>
            <a:r>
              <a:rPr lang="de-DE" sz="1600" dirty="0" smtClean="0"/>
              <a:t>	</a:t>
            </a:r>
          </a:p>
          <a:p>
            <a:pPr marL="0" indent="0" eaLnBrk="1" hangingPunct="1">
              <a:buFont typeface="Wingdings" pitchFamily="2" charset="2"/>
              <a:buNone/>
              <a:defRPr/>
            </a:pPr>
            <a:r>
              <a:rPr lang="de-DE" sz="1600" dirty="0" smtClean="0"/>
              <a:t/>
            </a:r>
            <a:br>
              <a:rPr lang="de-DE" sz="1600" dirty="0" smtClean="0"/>
            </a:br>
            <a:endParaRPr lang="de-DE" sz="1600" dirty="0" smtClean="0"/>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1600" dirty="0" smtClean="0"/>
              <a:t>In den Einstellungen erfassen Sie Angaben zum</a:t>
            </a:r>
            <a:br>
              <a:rPr lang="de-DE" sz="1600" dirty="0" smtClean="0"/>
            </a:br>
            <a:r>
              <a:rPr lang="de-DE" sz="1600" dirty="0" smtClean="0"/>
              <a:t>Buchungstext und </a:t>
            </a:r>
            <a:r>
              <a:rPr lang="de-DE" sz="1600" dirty="0"/>
              <a:t>der </a:t>
            </a:r>
            <a:r>
              <a:rPr lang="de-DE" sz="1600" dirty="0" smtClean="0"/>
              <a:t>Belegnummer.</a:t>
            </a:r>
            <a:endParaRPr lang="de-DE" sz="1600" dirty="0"/>
          </a:p>
          <a:p>
            <a:pPr marL="0" indent="0" eaLnBrk="1" hangingPunct="1">
              <a:buFont typeface="Wingdings" pitchFamily="2" charset="2"/>
              <a:buNone/>
              <a:defRPr/>
            </a:pPr>
            <a:r>
              <a:rPr lang="de-DE" sz="1600" dirty="0" smtClean="0"/>
              <a:t/>
            </a:r>
            <a:br>
              <a:rPr lang="de-DE" sz="1600" dirty="0" smtClean="0"/>
            </a:br>
            <a:endParaRPr lang="de-DE" sz="1600" dirty="0"/>
          </a:p>
        </p:txBody>
      </p:sp>
      <p:pic>
        <p:nvPicPr>
          <p:cNvPr id="43011" name="Picture 2"/>
          <p:cNvPicPr>
            <a:picLocks noChangeAspect="1" noChangeArrowheads="1"/>
          </p:cNvPicPr>
          <p:nvPr/>
        </p:nvPicPr>
        <p:blipFill>
          <a:blip r:embed="rId2" cstate="print"/>
          <a:srcRect/>
          <a:stretch>
            <a:fillRect/>
          </a:stretch>
        </p:blipFill>
        <p:spPr bwMode="auto">
          <a:xfrm>
            <a:off x="814388" y="2708275"/>
            <a:ext cx="4895850" cy="869950"/>
          </a:xfrm>
          <a:prstGeom prst="rect">
            <a:avLst/>
          </a:prstGeom>
          <a:noFill/>
          <a:ln w="9525">
            <a:noFill/>
            <a:miter lim="800000"/>
            <a:headEnd/>
            <a:tailEnd/>
          </a:ln>
          <a:effectLst/>
        </p:spPr>
      </p:pic>
      <p:sp>
        <p:nvSpPr>
          <p:cNvPr id="43012" name="Titel 1"/>
          <p:cNvSpPr>
            <a:spLocks noGrp="1"/>
          </p:cNvSpPr>
          <p:nvPr>
            <p:ph type="title"/>
          </p:nvPr>
        </p:nvSpPr>
        <p:spPr/>
        <p:txBody>
          <a:bodyPr/>
          <a:lstStyle/>
          <a:p>
            <a:pPr eaLnBrk="1" hangingPunct="1"/>
            <a:r>
              <a:rPr lang="de-DE" smtClean="0"/>
              <a:t>Voraussetzungen schaffen</a:t>
            </a:r>
            <a:br>
              <a:rPr lang="de-DE" smtClean="0"/>
            </a:br>
            <a:r>
              <a:rPr lang="de-DE" sz="1800" smtClean="0"/>
              <a:t>Anzahlungen auflösen </a:t>
            </a:r>
            <a:r>
              <a:rPr lang="de-DE" sz="1800" smtClean="0">
                <a:solidFill>
                  <a:srgbClr val="000000"/>
                </a:solidFill>
              </a:rPr>
              <a:t>– Geldeingang über Sachkonto </a:t>
            </a:r>
            <a:endParaRPr lang="de-DE" smtClean="0"/>
          </a:p>
        </p:txBody>
      </p:sp>
      <p:sp>
        <p:nvSpPr>
          <p:cNvPr id="43013"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48294B7-C136-42B9-A449-C84674EFE83A}" type="slidenum">
              <a:rPr lang="de-DE" smtClean="0">
                <a:solidFill>
                  <a:srgbClr val="000000"/>
                </a:solidFill>
              </a:rPr>
              <a:pPr algn="r" eaLnBrk="1" hangingPunct="1">
                <a:lnSpc>
                  <a:spcPct val="100000"/>
                </a:lnSpc>
                <a:defRPr/>
              </a:pPr>
              <a:t>28</a:t>
            </a:fld>
            <a:endParaRPr lang="de-DE" smtClean="0">
              <a:solidFill>
                <a:srgbClr val="000000"/>
              </a:solidFill>
            </a:endParaRPr>
          </a:p>
        </p:txBody>
      </p:sp>
      <p:pic>
        <p:nvPicPr>
          <p:cNvPr id="43014" name="Grafik 7"/>
          <p:cNvPicPr>
            <a:picLocks noChangeAspect="1" noChangeArrowheads="1"/>
          </p:cNvPicPr>
          <p:nvPr/>
        </p:nvPicPr>
        <p:blipFill>
          <a:blip r:embed="rId3" cstate="print"/>
          <a:srcRect/>
          <a:stretch>
            <a:fillRect/>
          </a:stretch>
        </p:blipFill>
        <p:spPr bwMode="auto">
          <a:xfrm>
            <a:off x="6357938" y="2720975"/>
            <a:ext cx="6313487" cy="3432175"/>
          </a:xfrm>
          <a:prstGeom prst="rect">
            <a:avLst/>
          </a:prstGeom>
          <a:noFill/>
          <a:ln w="9525">
            <a:noFill/>
            <a:miter lim="800000"/>
            <a:headEnd/>
            <a:tailEnd/>
          </a:ln>
        </p:spPr>
      </p:pic>
      <p:sp>
        <p:nvSpPr>
          <p:cNvPr id="43015" name="Textfeld 6"/>
          <p:cNvSpPr txBox="1">
            <a:spLocks noChangeArrowheads="1"/>
          </p:cNvSpPr>
          <p:nvPr/>
        </p:nvSpPr>
        <p:spPr bwMode="auto">
          <a:xfrm>
            <a:off x="814388" y="2794000"/>
            <a:ext cx="4895850" cy="757238"/>
          </a:xfrm>
          <a:prstGeom prst="rect">
            <a:avLst/>
          </a:prstGeom>
          <a:noFill/>
          <a:ln w="9525">
            <a:noFill/>
            <a:miter lim="800000"/>
            <a:headEnd/>
            <a:tailEnd/>
          </a:ln>
        </p:spPr>
        <p:txBody>
          <a:bodyPr>
            <a:spAutoFit/>
          </a:bodyPr>
          <a:lstStyle/>
          <a:p>
            <a:pPr>
              <a:lnSpc>
                <a:spcPct val="90000"/>
              </a:lnSpc>
            </a:pPr>
            <a:r>
              <a:rPr lang="de-DE" sz="1600">
                <a:solidFill>
                  <a:srgbClr val="000000"/>
                </a:solidFill>
              </a:rPr>
              <a:t>Tipp: Diese Buchungen erzeugen Sie im Menü</a:t>
            </a:r>
            <a:br>
              <a:rPr lang="de-DE" sz="1600">
                <a:solidFill>
                  <a:srgbClr val="000000"/>
                </a:solidFill>
              </a:rPr>
            </a:br>
            <a:r>
              <a:rPr lang="de-DE" sz="1600">
                <a:solidFill>
                  <a:srgbClr val="000000"/>
                </a:solidFill>
              </a:rPr>
              <a:t>unter Erfassen | Anzahlungsbuchungen erzeugen.</a:t>
            </a:r>
          </a:p>
        </p:txBody>
      </p:sp>
      <p:sp>
        <p:nvSpPr>
          <p:cNvPr id="4301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3017"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CD502E1D-19EE-4093-BB5A-857960DD9A73}"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Titel 1"/>
          <p:cNvSpPr>
            <a:spLocks noGrp="1"/>
          </p:cNvSpPr>
          <p:nvPr>
            <p:ph type="title"/>
          </p:nvPr>
        </p:nvSpPr>
        <p:spPr/>
        <p:txBody>
          <a:bodyPr/>
          <a:lstStyle/>
          <a:p>
            <a:pPr eaLnBrk="1" hangingPunct="1"/>
            <a:r>
              <a:rPr lang="de-DE" smtClean="0"/>
              <a:t>Voraussetzungen schaffen</a:t>
            </a:r>
            <a:br>
              <a:rPr lang="de-DE" smtClean="0"/>
            </a:br>
            <a:r>
              <a:rPr lang="de-DE" sz="1800" smtClean="0"/>
              <a:t>Erfassungsunterstützung </a:t>
            </a:r>
            <a:r>
              <a:rPr lang="de-DE" sz="1800" smtClean="0">
                <a:solidFill>
                  <a:srgbClr val="000000"/>
                </a:solidFill>
              </a:rPr>
              <a:t>– Geldeingang über Sachkonto </a:t>
            </a:r>
            <a:endParaRPr lang="de-DE" smtClean="0"/>
          </a:p>
        </p:txBody>
      </p:sp>
      <p:sp>
        <p:nvSpPr>
          <p:cNvPr id="44035" name="Inhaltsplatzhalter 2"/>
          <p:cNvSpPr>
            <a:spLocks noGrp="1"/>
          </p:cNvSpPr>
          <p:nvPr>
            <p:ph idx="1"/>
          </p:nvPr>
        </p:nvSpPr>
        <p:spPr>
          <a:xfrm>
            <a:off x="741363" y="1425575"/>
            <a:ext cx="4949825" cy="5164138"/>
          </a:xfrm>
        </p:spPr>
        <p:txBody>
          <a:bodyPr/>
          <a:lstStyle/>
          <a:p>
            <a:pPr eaLnBrk="1" hangingPunct="1">
              <a:buFont typeface="Wingdings" pitchFamily="2" charset="2"/>
              <a:buChar char="Ø"/>
            </a:pPr>
            <a:r>
              <a:rPr lang="de-DE" sz="1600" smtClean="0"/>
              <a:t>Die Erfassung der Auftragsinformationen (z.B. Auftragsnummer) erfolgt in einem separaten Fenster. Sie können hier  festlegen, ob dieses Fenster automatisch beim Buchen des Geldeingangs der erhaltenen Anzahlung geöffnet werden soll.</a:t>
            </a:r>
          </a:p>
          <a:p>
            <a:pPr eaLnBrk="1" hangingPunct="1">
              <a:buFont typeface="Wingdings" pitchFamily="2" charset="2"/>
              <a:buChar char="Ø"/>
            </a:pPr>
            <a:endParaRPr lang="de-DE" sz="1600" smtClean="0"/>
          </a:p>
          <a:p>
            <a:pPr eaLnBrk="1" hangingPunct="1">
              <a:buFont typeface="Wingdings" pitchFamily="2" charset="2"/>
              <a:buChar char="Ø"/>
            </a:pPr>
            <a:r>
              <a:rPr lang="de-DE" sz="1600" smtClean="0"/>
              <a:t>Mit &lt;Fertigstellen&gt; beenden Sie Ihre Eingaben.</a:t>
            </a:r>
          </a:p>
        </p:txBody>
      </p:sp>
      <p:sp>
        <p:nvSpPr>
          <p:cNvPr id="4403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04C8156-A467-4A08-8A19-77C05549BACA}" type="slidenum">
              <a:rPr lang="de-DE" smtClean="0">
                <a:solidFill>
                  <a:srgbClr val="000000"/>
                </a:solidFill>
              </a:rPr>
              <a:pPr algn="r" eaLnBrk="1" hangingPunct="1">
                <a:lnSpc>
                  <a:spcPct val="100000"/>
                </a:lnSpc>
                <a:defRPr/>
              </a:pPr>
              <a:t>29</a:t>
            </a:fld>
            <a:endParaRPr lang="de-DE" smtClean="0">
              <a:solidFill>
                <a:srgbClr val="000000"/>
              </a:solidFill>
            </a:endParaRPr>
          </a:p>
        </p:txBody>
      </p:sp>
      <p:pic>
        <p:nvPicPr>
          <p:cNvPr id="44037" name="Grafik 6"/>
          <p:cNvPicPr>
            <a:picLocks noChangeAspect="1" noChangeArrowheads="1"/>
          </p:cNvPicPr>
          <p:nvPr/>
        </p:nvPicPr>
        <p:blipFill>
          <a:blip r:embed="rId2" cstate="print"/>
          <a:srcRect/>
          <a:stretch>
            <a:fillRect/>
          </a:stretch>
        </p:blipFill>
        <p:spPr bwMode="auto">
          <a:xfrm>
            <a:off x="5997575" y="1641475"/>
            <a:ext cx="6154738" cy="3240088"/>
          </a:xfrm>
          <a:prstGeom prst="rect">
            <a:avLst/>
          </a:prstGeom>
          <a:noFill/>
          <a:ln w="9525">
            <a:noFill/>
            <a:miter lim="800000"/>
            <a:headEnd/>
            <a:tailEnd/>
          </a:ln>
        </p:spPr>
      </p:pic>
      <p:sp>
        <p:nvSpPr>
          <p:cNvPr id="44038"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4039"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8BCF286C-E8DC-4964-A116-5B4BC485649F}"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6"/>
          <p:cNvSpPr>
            <a:spLocks noChangeArrowheads="1"/>
          </p:cNvSpPr>
          <p:nvPr/>
        </p:nvSpPr>
        <p:spPr bwMode="auto">
          <a:xfrm>
            <a:off x="469900" y="1485900"/>
            <a:ext cx="11288713" cy="731838"/>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17411"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F2F75569-CC45-4237-99DA-7025457312CF}" type="slidenum">
              <a:rPr lang="de-DE" smtClean="0">
                <a:solidFill>
                  <a:srgbClr val="000000"/>
                </a:solidFill>
              </a:rPr>
              <a:pPr algn="r" eaLnBrk="1" hangingPunct="1">
                <a:lnSpc>
                  <a:spcPct val="100000"/>
                </a:lnSpc>
                <a:defRPr/>
              </a:pPr>
              <a:t>3</a:t>
            </a:fld>
            <a:endParaRPr lang="de-DE" smtClean="0">
              <a:solidFill>
                <a:srgbClr val="000000"/>
              </a:solidFill>
            </a:endParaRPr>
          </a:p>
        </p:txBody>
      </p:sp>
      <p:sp>
        <p:nvSpPr>
          <p:cNvPr id="17412" name="Rectangle 2"/>
          <p:cNvSpPr>
            <a:spLocks noGrp="1" noChangeArrowheads="1"/>
          </p:cNvSpPr>
          <p:nvPr>
            <p:ph type="title"/>
          </p:nvPr>
        </p:nvSpPr>
        <p:spPr>
          <a:xfrm>
            <a:off x="666750" y="288925"/>
            <a:ext cx="10034588" cy="920750"/>
          </a:xfrm>
        </p:spPr>
        <p:txBody>
          <a:bodyPr anchor="b"/>
          <a:lstStyle/>
          <a:p>
            <a:pPr eaLnBrk="1" hangingPunct="1"/>
            <a:r>
              <a:rPr lang="de-DE" smtClean="0"/>
              <a:t>Agenda</a:t>
            </a:r>
            <a:br>
              <a:rPr lang="de-DE" smtClean="0"/>
            </a:br>
            <a:endParaRPr lang="de-DE" smtClean="0"/>
          </a:p>
        </p:txBody>
      </p:sp>
      <p:sp>
        <p:nvSpPr>
          <p:cNvPr id="17413" name="Rectangle 3"/>
          <p:cNvSpPr>
            <a:spLocks noGrp="1" noChangeArrowheads="1"/>
          </p:cNvSpPr>
          <p:nvPr>
            <p:ph type="body" idx="1"/>
          </p:nvPr>
        </p:nvSpPr>
        <p:spPr>
          <a:xfrm>
            <a:off x="665163" y="1570038"/>
            <a:ext cx="11852275" cy="5218112"/>
          </a:xfrm>
        </p:spPr>
        <p:txBody>
          <a:bodyPr/>
          <a:lstStyle/>
          <a:p>
            <a:pPr eaLnBrk="1" hangingPunct="1">
              <a:buFont typeface="Wingdings" pitchFamily="2" charset="2"/>
              <a:buChar char="Ø"/>
            </a:pPr>
            <a:r>
              <a:rPr lang="de-DE" sz="2800" smtClean="0"/>
              <a:t>Anzahlungen und deren Besonderheiten in der Praxis</a:t>
            </a:r>
          </a:p>
          <a:p>
            <a:pPr eaLnBrk="1" hangingPunct="1">
              <a:buFont typeface="Wingdings" pitchFamily="2" charset="2"/>
              <a:buChar char="Ø"/>
            </a:pPr>
            <a:r>
              <a:rPr lang="de-DE" sz="2800" smtClean="0"/>
              <a:t>Unterstützung durch die DATEV-Programme - Überblick</a:t>
            </a:r>
          </a:p>
          <a:p>
            <a:pPr eaLnBrk="1" hangingPunct="1">
              <a:buFont typeface="Wingdings" pitchFamily="2" charset="2"/>
              <a:buChar char="Ø"/>
            </a:pPr>
            <a:r>
              <a:rPr lang="de-DE" sz="2800" smtClean="0"/>
              <a:t>Mögliche Buchungsvarianten</a:t>
            </a:r>
          </a:p>
          <a:p>
            <a:pPr eaLnBrk="1" hangingPunct="1">
              <a:buFont typeface="Wingdings" pitchFamily="2" charset="2"/>
              <a:buChar char="Ø"/>
            </a:pPr>
            <a:r>
              <a:rPr lang="de-DE" sz="2800" smtClean="0"/>
              <a:t>Umsetzung in den Rechnungswesen-Programmen</a:t>
            </a:r>
          </a:p>
          <a:p>
            <a:pPr eaLnBrk="1" hangingPunct="1">
              <a:buFont typeface="Wingdings" pitchFamily="2" charset="2"/>
              <a:buChar char="Ø"/>
            </a:pPr>
            <a:r>
              <a:rPr lang="de-DE" sz="2800" smtClean="0"/>
              <a:t>Zusammenspiel Rechnungswesen und Auftragswesen</a:t>
            </a:r>
          </a:p>
          <a:p>
            <a:pPr eaLnBrk="1" hangingPunct="1"/>
            <a:endParaRPr lang="de-DE" smtClean="0"/>
          </a:p>
          <a:p>
            <a:pPr eaLnBrk="1" hangingPunct="1"/>
            <a:endParaRPr lang="de-DE" smtClean="0"/>
          </a:p>
          <a:p>
            <a:pPr eaLnBrk="1" hangingPunct="1"/>
            <a:endParaRPr lang="de-DE" smtClean="0"/>
          </a:p>
        </p:txBody>
      </p:sp>
      <p:sp>
        <p:nvSpPr>
          <p:cNvPr id="17414"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17415"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30A9DFA6-82CF-45B5-B4AE-2B26A4E7A67D}"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p:nvPr>
        </p:nvSpPr>
        <p:spPr/>
        <p:txBody>
          <a:bodyPr/>
          <a:lstStyle/>
          <a:p>
            <a:pPr eaLnBrk="1" hangingPunct="1"/>
            <a:r>
              <a:rPr lang="de-DE" smtClean="0"/>
              <a:t>Voraussetzungen schaffen</a:t>
            </a:r>
            <a:br>
              <a:rPr lang="de-DE" smtClean="0"/>
            </a:br>
            <a:r>
              <a:rPr lang="de-DE" sz="1800" smtClean="0"/>
              <a:t>Anzahlungsinformationen beim Buchen erfassen</a:t>
            </a:r>
            <a:endParaRPr lang="de-DE" smtClean="0"/>
          </a:p>
        </p:txBody>
      </p:sp>
      <p:sp>
        <p:nvSpPr>
          <p:cNvPr id="3" name="Inhaltsplatzhalter 2"/>
          <p:cNvSpPr>
            <a:spLocks noGrp="1"/>
          </p:cNvSpPr>
          <p:nvPr>
            <p:ph idx="1"/>
          </p:nvPr>
        </p:nvSpPr>
        <p:spPr>
          <a:xfrm>
            <a:off x="590550" y="1452563"/>
            <a:ext cx="11852275" cy="5164137"/>
          </a:xfrm>
        </p:spPr>
        <p:txBody>
          <a:bodyPr/>
          <a:lstStyle/>
          <a:p>
            <a:pPr marL="0" indent="0" eaLnBrk="1" hangingPunct="1">
              <a:buFont typeface="Wingdings" pitchFamily="2" charset="2"/>
              <a:buNone/>
              <a:defRPr/>
            </a:pPr>
            <a:r>
              <a:rPr lang="de-DE" sz="1600" dirty="0" smtClean="0"/>
              <a:t>Für eine optimale Unterstützung bei Anzahlungsbuchungen durch das Programm ist es erforderlich sogenannte </a:t>
            </a:r>
            <a:r>
              <a:rPr lang="de-DE" sz="1600" b="1" dirty="0" smtClean="0"/>
              <a:t>Anzahlungsinformationen zu den Buchungen </a:t>
            </a:r>
            <a:r>
              <a:rPr lang="de-DE" sz="1600" dirty="0" smtClean="0"/>
              <a:t>(</a:t>
            </a:r>
            <a:r>
              <a:rPr lang="de-DE" sz="1600" dirty="0" err="1" smtClean="0"/>
              <a:t>Strg+Shift+B</a:t>
            </a:r>
            <a:r>
              <a:rPr lang="de-DE" sz="1600" dirty="0" smtClean="0"/>
              <a:t>) zu erfassen:</a:t>
            </a:r>
          </a:p>
          <a:p>
            <a:pPr eaLnBrk="1" hangingPunct="1">
              <a:buFont typeface="Wingdings" pitchFamily="2" charset="2"/>
              <a:buChar char="Ø"/>
              <a:defRPr/>
            </a:pPr>
            <a:r>
              <a:rPr lang="de-DE" sz="1600" dirty="0" smtClean="0"/>
              <a:t>Die </a:t>
            </a:r>
            <a:r>
              <a:rPr lang="de-DE" sz="1600" b="1" dirty="0" smtClean="0"/>
              <a:t>Auftragsnummer</a:t>
            </a:r>
            <a:r>
              <a:rPr lang="de-DE" sz="1600" dirty="0" smtClean="0"/>
              <a:t> ist die Klammer für alle zu einem Auftrag </a:t>
            </a:r>
            <a:br>
              <a:rPr lang="de-DE" sz="1600" dirty="0" smtClean="0"/>
            </a:br>
            <a:r>
              <a:rPr lang="de-DE" sz="1600" dirty="0" smtClean="0"/>
              <a:t>gehörenden Buchungen (z.B. Anzahlung, Schlussrechnung, Geldeingang).</a:t>
            </a:r>
            <a:br>
              <a:rPr lang="de-DE" sz="1600" dirty="0" smtClean="0"/>
            </a:br>
            <a:r>
              <a:rPr lang="de-DE" sz="1600" dirty="0" smtClean="0"/>
              <a:t>Das Feld  ist alphanumerisch und kann mit </a:t>
            </a:r>
            <a:r>
              <a:rPr lang="de-DE" sz="1600" dirty="0"/>
              <a:t>30 Stellen erfasst </a:t>
            </a:r>
            <a:r>
              <a:rPr lang="de-DE" sz="1600" dirty="0" smtClean="0"/>
              <a:t>werden. </a:t>
            </a:r>
            <a:br>
              <a:rPr lang="de-DE" sz="1600" dirty="0" smtClean="0"/>
            </a:br>
            <a:r>
              <a:rPr lang="de-DE" sz="1600" dirty="0" smtClean="0"/>
              <a:t>Somit ist die Eingabe einer sprechenden Bezeichnung möglich. </a:t>
            </a:r>
          </a:p>
          <a:p>
            <a:pPr marL="0" indent="0" eaLnBrk="1" hangingPunct="1">
              <a:buFont typeface="Wingdings" pitchFamily="2" charset="2"/>
              <a:buNone/>
              <a:defRPr/>
            </a:pPr>
            <a:r>
              <a:rPr lang="de-DE" sz="1600" dirty="0" smtClean="0"/>
              <a:t/>
            </a:r>
            <a:br>
              <a:rPr lang="de-DE" sz="1600" dirty="0" smtClean="0"/>
            </a:br>
            <a:endParaRPr lang="de-DE" sz="1600" dirty="0" smtClean="0"/>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1600" dirty="0" smtClean="0"/>
              <a:t>Der </a:t>
            </a:r>
            <a:r>
              <a:rPr lang="de-DE" sz="1600" b="1" dirty="0" smtClean="0"/>
              <a:t>Buchungstyp</a:t>
            </a:r>
            <a:r>
              <a:rPr lang="de-DE" sz="1600" dirty="0" smtClean="0"/>
              <a:t> kennzeichnet den Buchungssachverhalt und</a:t>
            </a:r>
            <a:br>
              <a:rPr lang="de-DE" sz="1600" dirty="0" smtClean="0"/>
            </a:br>
            <a:r>
              <a:rPr lang="de-DE" sz="1600" dirty="0" smtClean="0"/>
              <a:t>ist für die zu erzeugenden Buchungen erforderlich.</a:t>
            </a:r>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1600" dirty="0" smtClean="0"/>
              <a:t>Der </a:t>
            </a:r>
            <a:r>
              <a:rPr lang="de-DE" sz="1600" b="1" dirty="0" smtClean="0"/>
              <a:t>Steuersachverhalt</a:t>
            </a:r>
            <a:r>
              <a:rPr lang="de-DE" sz="1600" dirty="0" smtClean="0"/>
              <a:t> ist beim Erfassen des Geldeingangs über </a:t>
            </a:r>
            <a:br>
              <a:rPr lang="de-DE" sz="1600" dirty="0" smtClean="0"/>
            </a:br>
            <a:r>
              <a:rPr lang="de-DE" sz="1600" dirty="0" smtClean="0"/>
              <a:t>Debitor erforderlich, da hier aufgrund der angesprochenen Konten</a:t>
            </a:r>
            <a:br>
              <a:rPr lang="de-DE" sz="1600" dirty="0" smtClean="0"/>
            </a:br>
            <a:r>
              <a:rPr lang="de-DE" sz="1600" dirty="0" smtClean="0"/>
              <a:t>kein Steuersachverhalt für das Programm erkennbar ist.</a:t>
            </a:r>
          </a:p>
          <a:p>
            <a:pPr eaLnBrk="1" hangingPunct="1">
              <a:buFont typeface="Wingdings" pitchFamily="2" charset="2"/>
              <a:buChar char="Ø"/>
              <a:defRPr/>
            </a:pPr>
            <a:r>
              <a:rPr lang="de-DE" sz="1600" dirty="0" smtClean="0"/>
              <a:t>.</a:t>
            </a:r>
            <a:br>
              <a:rPr lang="de-DE" sz="1600" dirty="0" smtClean="0"/>
            </a:br>
            <a:endParaRPr lang="de-DE" sz="1600" dirty="0"/>
          </a:p>
        </p:txBody>
      </p:sp>
      <p:sp>
        <p:nvSpPr>
          <p:cNvPr id="45060"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431F552D-8B4D-4DED-A166-0BCB34E9BBCF}" type="slidenum">
              <a:rPr lang="de-DE" smtClean="0">
                <a:solidFill>
                  <a:srgbClr val="000000"/>
                </a:solidFill>
              </a:rPr>
              <a:pPr algn="r" eaLnBrk="1" hangingPunct="1">
                <a:lnSpc>
                  <a:spcPct val="100000"/>
                </a:lnSpc>
                <a:defRPr/>
              </a:pPr>
              <a:t>30</a:t>
            </a:fld>
            <a:endParaRPr lang="de-DE" smtClean="0">
              <a:solidFill>
                <a:srgbClr val="000000"/>
              </a:solidFill>
            </a:endParaRPr>
          </a:p>
        </p:txBody>
      </p:sp>
      <p:sp>
        <p:nvSpPr>
          <p:cNvPr id="45061" name="Textfeld 8"/>
          <p:cNvSpPr txBox="1">
            <a:spLocks noChangeArrowheads="1"/>
          </p:cNvSpPr>
          <p:nvPr/>
        </p:nvSpPr>
        <p:spPr bwMode="auto">
          <a:xfrm>
            <a:off x="684213" y="3268663"/>
            <a:ext cx="7221537" cy="534987"/>
          </a:xfrm>
          <a:prstGeom prst="rect">
            <a:avLst/>
          </a:prstGeom>
          <a:solidFill>
            <a:srgbClr val="DBF3C2"/>
          </a:solidFill>
          <a:ln w="9525">
            <a:noFill/>
            <a:miter lim="800000"/>
            <a:headEnd/>
            <a:tailEnd/>
          </a:ln>
        </p:spPr>
        <p:txBody>
          <a:bodyPr>
            <a:spAutoFit/>
          </a:bodyPr>
          <a:lstStyle/>
          <a:p>
            <a:pPr>
              <a:lnSpc>
                <a:spcPct val="90000"/>
              </a:lnSpc>
            </a:pPr>
            <a:r>
              <a:rPr lang="de-DE" sz="1600">
                <a:solidFill>
                  <a:srgbClr val="000000"/>
                </a:solidFill>
              </a:rPr>
              <a:t>Tipp: Über das Symbol       neben dem Eingabefeld können Sie eine Auswahl-Liste mit allen bisher vergebenen Auftragsnummer öffnen. </a:t>
            </a:r>
          </a:p>
        </p:txBody>
      </p:sp>
      <p:pic>
        <p:nvPicPr>
          <p:cNvPr id="3074" name="Picture 2"/>
          <p:cNvPicPr>
            <a:picLocks noChangeAspect="1" noChangeArrowheads="1"/>
          </p:cNvPicPr>
          <p:nvPr/>
        </p:nvPicPr>
        <p:blipFill>
          <a:blip r:embed="rId2" cstate="print"/>
          <a:srcRect/>
          <a:stretch>
            <a:fillRect/>
          </a:stretch>
        </p:blipFill>
        <p:spPr bwMode="auto">
          <a:xfrm>
            <a:off x="8864600" y="1844675"/>
            <a:ext cx="3475038" cy="1585913"/>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5063" name="Grafik 6" descr="Bildschirmausschnitt"/>
          <p:cNvPicPr>
            <a:picLocks noChangeAspect="1"/>
          </p:cNvPicPr>
          <p:nvPr/>
        </p:nvPicPr>
        <p:blipFill>
          <a:blip r:embed="rId3" cstate="print"/>
          <a:srcRect/>
          <a:stretch>
            <a:fillRect/>
          </a:stretch>
        </p:blipFill>
        <p:spPr bwMode="auto">
          <a:xfrm>
            <a:off x="3224213" y="3225800"/>
            <a:ext cx="325437" cy="276225"/>
          </a:xfrm>
          <a:prstGeom prst="rect">
            <a:avLst/>
          </a:prstGeom>
          <a:noFill/>
          <a:ln w="9525">
            <a:noFill/>
            <a:miter lim="800000"/>
            <a:headEnd/>
            <a:tailEnd/>
          </a:ln>
        </p:spPr>
      </p:pic>
      <p:pic>
        <p:nvPicPr>
          <p:cNvPr id="10" name="Picture 2"/>
          <p:cNvPicPr>
            <a:picLocks noChangeAspect="1" noChangeArrowheads="1"/>
          </p:cNvPicPr>
          <p:nvPr/>
        </p:nvPicPr>
        <p:blipFill>
          <a:blip r:embed="rId4" cstate="print"/>
          <a:srcRect/>
          <a:stretch>
            <a:fillRect/>
          </a:stretch>
        </p:blipFill>
        <p:spPr bwMode="auto">
          <a:xfrm>
            <a:off x="8213725" y="5011738"/>
            <a:ext cx="3960813" cy="1570037"/>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Grafik 7"/>
          <p:cNvPicPr/>
          <p:nvPr/>
        </p:nvPicPr>
        <p:blipFill>
          <a:blip r:embed="rId5" cstate="print"/>
          <a:stretch>
            <a:fillRect/>
          </a:stretch>
        </p:blipFill>
        <p:spPr>
          <a:xfrm>
            <a:off x="8394700" y="3497263"/>
            <a:ext cx="3830638" cy="1711325"/>
          </a:xfrm>
          <a:prstGeom prst="rect">
            <a:avLst/>
          </a:prstGeom>
          <a:ln>
            <a:noFill/>
          </a:ln>
          <a:effectLst>
            <a:outerShdw blurRad="292100" dist="139700" dir="2700000" algn="tl" rotWithShape="0">
              <a:srgbClr val="333333">
                <a:alpha val="65000"/>
              </a:srgbClr>
            </a:outerShdw>
          </a:effectLst>
        </p:spPr>
      </p:pic>
      <p:sp>
        <p:nvSpPr>
          <p:cNvPr id="45066" name="Rectangle 5"/>
          <p:cNvSpPr>
            <a:spLocks noChangeAspect="1" noChangeArrowheads="1"/>
          </p:cNvSpPr>
          <p:nvPr/>
        </p:nvSpPr>
        <p:spPr bwMode="auto">
          <a:xfrm>
            <a:off x="8931275" y="2130425"/>
            <a:ext cx="738188" cy="284163"/>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45067" name="Rectangle 5"/>
          <p:cNvSpPr>
            <a:spLocks noChangeAspect="1" noChangeArrowheads="1"/>
          </p:cNvSpPr>
          <p:nvPr/>
        </p:nvSpPr>
        <p:spPr bwMode="auto">
          <a:xfrm>
            <a:off x="8493125" y="3514725"/>
            <a:ext cx="806450" cy="357188"/>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45068" name="Rectangle 5"/>
          <p:cNvSpPr>
            <a:spLocks noChangeAspect="1" noChangeArrowheads="1"/>
          </p:cNvSpPr>
          <p:nvPr/>
        </p:nvSpPr>
        <p:spPr bwMode="auto">
          <a:xfrm>
            <a:off x="8302625" y="5797550"/>
            <a:ext cx="863600" cy="357188"/>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12" name="Textfeld 11"/>
          <p:cNvSpPr txBox="1"/>
          <p:nvPr/>
        </p:nvSpPr>
        <p:spPr>
          <a:xfrm>
            <a:off x="669925" y="5978525"/>
            <a:ext cx="7221538" cy="534988"/>
          </a:xfrm>
          <a:prstGeom prst="rect">
            <a:avLst/>
          </a:prstGeom>
          <a:solidFill>
            <a:srgbClr val="DBF3C2"/>
          </a:solidFill>
        </p:spPr>
        <p:txBody>
          <a:bodyPr>
            <a:spAutoFit/>
          </a:bodyPr>
          <a:lstStyle/>
          <a:p>
            <a:pPr>
              <a:lnSpc>
                <a:spcPct val="90000"/>
              </a:lnSpc>
              <a:defRPr/>
            </a:pPr>
            <a:r>
              <a:rPr lang="de-DE" sz="1600" kern="0" dirty="0">
                <a:solidFill>
                  <a:srgbClr val="000000"/>
                </a:solidFill>
                <a:latin typeface="Verdana"/>
                <a:cs typeface="+mn-cs"/>
              </a:rPr>
              <a:t>Hinweis: Es werden nur Steuersachverhalte angezeigt für die eine </a:t>
            </a:r>
            <a:br>
              <a:rPr lang="de-DE" sz="1600" kern="0" dirty="0">
                <a:solidFill>
                  <a:srgbClr val="000000"/>
                </a:solidFill>
                <a:latin typeface="Verdana"/>
                <a:cs typeface="+mn-cs"/>
              </a:rPr>
            </a:br>
            <a:r>
              <a:rPr lang="de-DE" sz="1600" kern="0" dirty="0">
                <a:solidFill>
                  <a:srgbClr val="000000"/>
                </a:solidFill>
                <a:latin typeface="Verdana"/>
                <a:cs typeface="+mn-cs"/>
              </a:rPr>
              <a:t>automatische Buchung in den Einstellungen hinterlegt wurde.</a:t>
            </a:r>
            <a:endParaRPr lang="de-DE" dirty="0">
              <a:solidFill>
                <a:srgbClr val="000000"/>
              </a:solidFill>
              <a:cs typeface="+mn-cs"/>
            </a:endParaRPr>
          </a:p>
        </p:txBody>
      </p:sp>
      <p:sp>
        <p:nvSpPr>
          <p:cNvPr id="45070"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5071"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CB4632DC-BC29-4097-83BE-2DDFCA42AF0F}"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hteck 7"/>
          <p:cNvSpPr>
            <a:spLocks noChangeArrowheads="1"/>
          </p:cNvSpPr>
          <p:nvPr/>
        </p:nvSpPr>
        <p:spPr bwMode="auto">
          <a:xfrm>
            <a:off x="503238" y="3581400"/>
            <a:ext cx="11288712" cy="731838"/>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46083" name="Rechteck 6"/>
          <p:cNvSpPr>
            <a:spLocks noChangeArrowheads="1"/>
          </p:cNvSpPr>
          <p:nvPr/>
        </p:nvSpPr>
        <p:spPr bwMode="auto">
          <a:xfrm>
            <a:off x="503238" y="2697163"/>
            <a:ext cx="11288712" cy="731837"/>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46084" name="Titel 1"/>
          <p:cNvSpPr>
            <a:spLocks noGrp="1"/>
          </p:cNvSpPr>
          <p:nvPr>
            <p:ph type="title"/>
          </p:nvPr>
        </p:nvSpPr>
        <p:spPr/>
        <p:txBody>
          <a:bodyPr anchor="b"/>
          <a:lstStyle/>
          <a:p>
            <a:pPr eaLnBrk="1" hangingPunct="1"/>
            <a:r>
              <a:rPr lang="de-DE" smtClean="0"/>
              <a:t>Umsetzung in den Rechnungswesen-Programmen</a:t>
            </a:r>
            <a:br>
              <a:rPr lang="de-DE" smtClean="0"/>
            </a:br>
            <a:endParaRPr lang="de-DE" smtClean="0"/>
          </a:p>
        </p:txBody>
      </p:sp>
      <p:sp>
        <p:nvSpPr>
          <p:cNvPr id="3" name="Inhaltsplatzhalter 2"/>
          <p:cNvSpPr>
            <a:spLocks noGrp="1"/>
          </p:cNvSpPr>
          <p:nvPr>
            <p:ph idx="1"/>
          </p:nvPr>
        </p:nvSpPr>
        <p:spPr>
          <a:xfrm>
            <a:off x="576263" y="1074738"/>
            <a:ext cx="11852275" cy="5165725"/>
          </a:xfrm>
        </p:spPr>
        <p:txBody>
          <a:bodyPr/>
          <a:lstStyle/>
          <a:p>
            <a:pPr marL="0" indent="0" eaLnBrk="1" hangingPunct="1">
              <a:buFont typeface="Wingdings" pitchFamily="2" charset="2"/>
              <a:buNone/>
              <a:defRPr/>
            </a:pPr>
            <a:endParaRPr lang="de-DE" sz="1600" b="1" dirty="0"/>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2400" dirty="0" smtClean="0"/>
              <a:t>Voraussetzungen schaffen</a:t>
            </a:r>
            <a:br>
              <a:rPr lang="de-DE" sz="2400" dirty="0" smtClean="0"/>
            </a:br>
            <a:endParaRPr lang="de-DE" sz="2400" dirty="0" smtClean="0"/>
          </a:p>
          <a:p>
            <a:pPr eaLnBrk="1" hangingPunct="1">
              <a:buFont typeface="Wingdings" pitchFamily="2" charset="2"/>
              <a:buChar char="Ø"/>
              <a:defRPr/>
            </a:pPr>
            <a:r>
              <a:rPr lang="de-DE" sz="2400" dirty="0" smtClean="0"/>
              <a:t>Anzahlungsbuchungen erfassen (Buchungsbeispiel)</a:t>
            </a:r>
            <a:br>
              <a:rPr lang="de-DE" sz="2400" dirty="0" smtClean="0"/>
            </a:br>
            <a:endParaRPr lang="de-DE" sz="2400" dirty="0" smtClean="0"/>
          </a:p>
          <a:p>
            <a:pPr eaLnBrk="1" hangingPunct="1">
              <a:buFont typeface="Wingdings" pitchFamily="2" charset="2"/>
              <a:buChar char="Ø"/>
              <a:defRPr/>
            </a:pPr>
            <a:r>
              <a:rPr lang="de-DE" sz="2400" dirty="0" smtClean="0"/>
              <a:t>Anzahlungsbuchungen vom Programm erzeugen</a:t>
            </a:r>
            <a:br>
              <a:rPr lang="de-DE" sz="2400" dirty="0" smtClean="0"/>
            </a:br>
            <a:endParaRPr lang="de-DE" sz="2400" dirty="0" smtClean="0"/>
          </a:p>
          <a:p>
            <a:pPr eaLnBrk="1" hangingPunct="1">
              <a:buFont typeface="Wingdings" pitchFamily="2" charset="2"/>
              <a:buChar char="Ø"/>
              <a:defRPr/>
            </a:pPr>
            <a:r>
              <a:rPr lang="de-DE" sz="2400" dirty="0" smtClean="0"/>
              <a:t>Auswertungen</a:t>
            </a:r>
            <a:r>
              <a:rPr lang="de-DE" sz="1600" dirty="0"/>
              <a:t/>
            </a:r>
            <a:br>
              <a:rPr lang="de-DE" sz="1600" dirty="0"/>
            </a:br>
            <a:endParaRPr lang="de-DE" sz="1600" dirty="0" smtClean="0"/>
          </a:p>
          <a:p>
            <a:pPr marL="0" indent="0" eaLnBrk="1" hangingPunct="1">
              <a:buFont typeface="Wingdings" pitchFamily="2" charset="2"/>
              <a:buNone/>
              <a:defRPr/>
            </a:pPr>
            <a:endParaRPr lang="de-DE" dirty="0"/>
          </a:p>
        </p:txBody>
      </p:sp>
      <p:sp>
        <p:nvSpPr>
          <p:cNvPr id="4608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F50E094-DFBE-4756-A8C6-6047B4216A8E}" type="slidenum">
              <a:rPr lang="de-DE" smtClean="0">
                <a:solidFill>
                  <a:srgbClr val="000000"/>
                </a:solidFill>
              </a:rPr>
              <a:pPr algn="r" eaLnBrk="1" hangingPunct="1">
                <a:lnSpc>
                  <a:spcPct val="100000"/>
                </a:lnSpc>
                <a:defRPr/>
              </a:pPr>
              <a:t>31</a:t>
            </a:fld>
            <a:endParaRPr lang="de-DE" smtClean="0">
              <a:solidFill>
                <a:srgbClr val="000000"/>
              </a:solidFill>
            </a:endParaRPr>
          </a:p>
        </p:txBody>
      </p:sp>
      <p:sp>
        <p:nvSpPr>
          <p:cNvPr id="4608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6088"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384E51DC-1ADE-4401-83F1-1030C2553525}"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Anzahlungsbuchungen erfassen (</a:t>
            </a:r>
            <a:r>
              <a:rPr lang="de-DE" sz="1800" smtClean="0">
                <a:solidFill>
                  <a:schemeClr val="tx1"/>
                </a:solidFill>
              </a:rPr>
              <a:t>Buchungsbeispiel – Variante 2b)</a:t>
            </a:r>
          </a:p>
        </p:txBody>
      </p:sp>
      <p:sp>
        <p:nvSpPr>
          <p:cNvPr id="3" name="Inhaltsplatzhalter 2"/>
          <p:cNvSpPr>
            <a:spLocks noGrp="1"/>
          </p:cNvSpPr>
          <p:nvPr>
            <p:ph idx="1"/>
          </p:nvPr>
        </p:nvSpPr>
        <p:spPr>
          <a:xfrm>
            <a:off x="617538" y="1441450"/>
            <a:ext cx="11572875" cy="5164138"/>
          </a:xfrm>
        </p:spPr>
        <p:txBody>
          <a:bodyPr/>
          <a:lstStyle/>
          <a:p>
            <a:pPr marL="0" indent="0" eaLnBrk="1" hangingPunct="1">
              <a:buFont typeface="Wingdings" pitchFamily="2" charset="2"/>
              <a:buNone/>
              <a:defRPr/>
            </a:pPr>
            <a:r>
              <a:rPr lang="de-DE" sz="1400" dirty="0" smtClean="0"/>
              <a:t>Buchungsbeispiel: </a:t>
            </a:r>
            <a:r>
              <a:rPr lang="de-DE" sz="1400" i="1" dirty="0" smtClean="0"/>
              <a:t>Ein Unternehmer erhält einen Auftrag über 35.700,00€. Mit dem Kunden wird eine Anzahlung in Höhe von 11.900,00€ vereinbart. Der Unternehmer erstellt dafür am 01.02. eine Abschlagsrechnung. Für die Überwachung des Zahlungseingangs wird die Abschlagsrechnung in der Buchführung erfasst. Am 20.02. geht die Zahlung des Kunden ein. Am 30.04. wird die Schlussrechnung gestellt.</a:t>
            </a:r>
            <a:endParaRPr lang="de-DE" sz="1400" i="1" dirty="0"/>
          </a:p>
          <a:p>
            <a:pPr marL="0" indent="0" eaLnBrk="1" hangingPunct="1">
              <a:buFont typeface="Wingdings" pitchFamily="2" charset="2"/>
              <a:buNone/>
              <a:defRPr/>
            </a:pPr>
            <a:r>
              <a:rPr lang="de-DE" sz="1400" b="1" dirty="0" smtClean="0"/>
              <a:t>1. Erfassen der Abschlagsrechnung (angeforderte Anzahlung) </a:t>
            </a:r>
            <a:r>
              <a:rPr lang="de-DE" sz="1400" dirty="0" smtClean="0">
                <a:solidFill>
                  <a:srgbClr val="50A026"/>
                </a:solidFill>
                <a:sym typeface="Wingdings" pitchFamily="2" charset="2"/>
              </a:rPr>
              <a:t> Debitor an Verrechnungskonto erhaltene Anzahlung</a:t>
            </a:r>
          </a:p>
          <a:p>
            <a:pPr marL="0" indent="0" eaLnBrk="1" hangingPunct="1">
              <a:buFont typeface="Wingdings" pitchFamily="2" charset="2"/>
              <a:buNone/>
              <a:defRPr/>
            </a:pPr>
            <a:endParaRPr lang="de-DE" sz="1600" dirty="0">
              <a:sym typeface="Wingdings" pitchFamily="2" charset="2"/>
            </a:endParaRPr>
          </a:p>
          <a:p>
            <a:pPr eaLnBrk="1" hangingPunct="1">
              <a:buFont typeface="Wingdings" pitchFamily="2" charset="2"/>
              <a:buChar char="Ø"/>
              <a:defRPr/>
            </a:pPr>
            <a:endParaRPr lang="de-DE" sz="1600" dirty="0" smtClean="0">
              <a:sym typeface="Wingdings" pitchFamily="2" charset="2"/>
            </a:endParaRPr>
          </a:p>
          <a:p>
            <a:pPr marL="0" indent="0" eaLnBrk="1" hangingPunct="1">
              <a:buFont typeface="Wingdings" pitchFamily="2" charset="2"/>
              <a:buNone/>
              <a:defRPr/>
            </a:pPr>
            <a:endParaRPr lang="de-DE" sz="1600" dirty="0" smtClean="0">
              <a:sym typeface="Wingdings" pitchFamily="2" charset="2"/>
            </a:endParaRPr>
          </a:p>
          <a:p>
            <a:pPr eaLnBrk="1" hangingPunct="1">
              <a:buFont typeface="Wingdings" pitchFamily="2" charset="2"/>
              <a:buChar char="Ø"/>
              <a:defRPr/>
            </a:pPr>
            <a:r>
              <a:rPr lang="de-DE" sz="1400" dirty="0" smtClean="0">
                <a:sym typeface="Wingdings" pitchFamily="2" charset="2"/>
              </a:rPr>
              <a:t>Mit </a:t>
            </a:r>
            <a:r>
              <a:rPr lang="de-DE" sz="1400" dirty="0" err="1" smtClean="0">
                <a:sym typeface="Wingdings" pitchFamily="2" charset="2"/>
              </a:rPr>
              <a:t>Strg+Umschalt+B</a:t>
            </a:r>
            <a:r>
              <a:rPr lang="de-DE" sz="1400" dirty="0" smtClean="0">
                <a:sym typeface="Wingdings" pitchFamily="2" charset="2"/>
              </a:rPr>
              <a:t> öffnen Sie die Anzahlungsinformationen und erfassen Ihre Angaben. </a:t>
            </a:r>
            <a:r>
              <a:rPr lang="de-DE" sz="1600" dirty="0" smtClean="0">
                <a:sym typeface="Wingdings" pitchFamily="2" charset="2"/>
              </a:rPr>
              <a:t/>
            </a:r>
            <a:br>
              <a:rPr lang="de-DE" sz="1600" dirty="0" smtClean="0">
                <a:sym typeface="Wingdings" pitchFamily="2" charset="2"/>
              </a:rPr>
            </a:br>
            <a:endParaRPr lang="de-DE" sz="1600" dirty="0">
              <a:solidFill>
                <a:srgbClr val="000000"/>
              </a:solidFill>
            </a:endParaRPr>
          </a:p>
          <a:p>
            <a:pPr eaLnBrk="1" hangingPunct="1">
              <a:defRPr/>
            </a:pPr>
            <a:endParaRPr lang="de-DE" dirty="0"/>
          </a:p>
        </p:txBody>
      </p:sp>
      <p:sp>
        <p:nvSpPr>
          <p:cNvPr id="4710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D87FC91-B904-403E-8B70-FD2252539AE2}" type="slidenum">
              <a:rPr lang="de-DE" smtClean="0">
                <a:solidFill>
                  <a:srgbClr val="000000"/>
                </a:solidFill>
              </a:rPr>
              <a:pPr algn="r" eaLnBrk="1" hangingPunct="1">
                <a:lnSpc>
                  <a:spcPct val="100000"/>
                </a:lnSpc>
                <a:defRPr/>
              </a:pPr>
              <a:t>32</a:t>
            </a:fld>
            <a:endParaRPr lang="de-DE" smtClean="0">
              <a:solidFill>
                <a:srgbClr val="000000"/>
              </a:solidFill>
            </a:endParaRPr>
          </a:p>
        </p:txBody>
      </p:sp>
      <p:pic>
        <p:nvPicPr>
          <p:cNvPr id="47109" name="Grafik 13"/>
          <p:cNvPicPr>
            <a:picLocks noChangeAspect="1" noChangeArrowheads="1"/>
          </p:cNvPicPr>
          <p:nvPr/>
        </p:nvPicPr>
        <p:blipFill>
          <a:blip r:embed="rId2" cstate="print"/>
          <a:srcRect/>
          <a:stretch>
            <a:fillRect/>
          </a:stretch>
        </p:blipFill>
        <p:spPr bwMode="auto">
          <a:xfrm>
            <a:off x="2933700" y="2794000"/>
            <a:ext cx="6705600" cy="866775"/>
          </a:xfrm>
          <a:prstGeom prst="rect">
            <a:avLst/>
          </a:prstGeom>
          <a:noFill/>
          <a:ln w="9525">
            <a:noFill/>
            <a:miter lim="800000"/>
            <a:headEnd/>
            <a:tailEnd/>
          </a:ln>
        </p:spPr>
      </p:pic>
      <p:sp>
        <p:nvSpPr>
          <p:cNvPr id="47110" name="Textfeld 8"/>
          <p:cNvSpPr txBox="1">
            <a:spLocks noChangeArrowheads="1"/>
          </p:cNvSpPr>
          <p:nvPr/>
        </p:nvSpPr>
        <p:spPr bwMode="auto">
          <a:xfrm>
            <a:off x="922338" y="4594225"/>
            <a:ext cx="5364162" cy="757238"/>
          </a:xfrm>
          <a:prstGeom prst="rect">
            <a:avLst/>
          </a:prstGeom>
          <a:solidFill>
            <a:srgbClr val="DBF3C2"/>
          </a:solidFill>
          <a:ln w="9525">
            <a:noFill/>
            <a:miter lim="800000"/>
            <a:headEnd/>
            <a:tailEnd/>
          </a:ln>
        </p:spPr>
        <p:txBody>
          <a:bodyPr>
            <a:spAutoFit/>
          </a:bodyPr>
          <a:lstStyle/>
          <a:p>
            <a:pPr defTabSz="1177925">
              <a:lnSpc>
                <a:spcPct val="90000"/>
              </a:lnSpc>
            </a:pPr>
            <a:r>
              <a:rPr lang="de-DE" sz="1600">
                <a:solidFill>
                  <a:srgbClr val="000000"/>
                </a:solidFill>
              </a:rPr>
              <a:t>Tipp: In den Einstellungen können Sie festlegen, dass sich das Fenster </a:t>
            </a:r>
            <a:r>
              <a:rPr lang="de-DE" sz="1600" i="1">
                <a:solidFill>
                  <a:srgbClr val="000000"/>
                </a:solidFill>
              </a:rPr>
              <a:t>Anzahlungsinformationen</a:t>
            </a:r>
            <a:r>
              <a:rPr lang="de-DE" sz="1600">
                <a:solidFill>
                  <a:srgbClr val="000000"/>
                </a:solidFill>
              </a:rPr>
              <a:t> automatisch bei Eingabe des Kontos 1495 öffnet.</a:t>
            </a:r>
          </a:p>
        </p:txBody>
      </p:sp>
      <p:pic>
        <p:nvPicPr>
          <p:cNvPr id="47111" name="Picture 2"/>
          <p:cNvPicPr>
            <a:picLocks noChangeAspect="1" noChangeArrowheads="1"/>
          </p:cNvPicPr>
          <p:nvPr/>
        </p:nvPicPr>
        <p:blipFill>
          <a:blip r:embed="rId3" cstate="print"/>
          <a:srcRect/>
          <a:stretch>
            <a:fillRect/>
          </a:stretch>
        </p:blipFill>
        <p:spPr bwMode="auto">
          <a:xfrm>
            <a:off x="6789738" y="4252913"/>
            <a:ext cx="4229100" cy="1439862"/>
          </a:xfrm>
          <a:prstGeom prst="rect">
            <a:avLst/>
          </a:prstGeom>
          <a:noFill/>
          <a:ln w="9525">
            <a:noFill/>
            <a:miter lim="800000"/>
            <a:headEnd/>
            <a:tailEnd/>
          </a:ln>
          <a:effectLst/>
        </p:spPr>
      </p:pic>
      <p:sp>
        <p:nvSpPr>
          <p:cNvPr id="47112" name="Textfeld 10"/>
          <p:cNvSpPr txBox="1">
            <a:spLocks noChangeArrowheads="1"/>
          </p:cNvSpPr>
          <p:nvPr/>
        </p:nvSpPr>
        <p:spPr bwMode="auto">
          <a:xfrm>
            <a:off x="906463" y="5961063"/>
            <a:ext cx="11017250" cy="536575"/>
          </a:xfrm>
          <a:prstGeom prst="rect">
            <a:avLst/>
          </a:prstGeom>
          <a:solidFill>
            <a:srgbClr val="DBF3C2"/>
          </a:solidFill>
          <a:ln w="9525">
            <a:noFill/>
            <a:miter lim="800000"/>
            <a:headEnd/>
            <a:tailEnd/>
          </a:ln>
        </p:spPr>
        <p:txBody>
          <a:bodyPr>
            <a:spAutoFit/>
          </a:bodyPr>
          <a:lstStyle/>
          <a:p>
            <a:pPr defTabSz="1177925">
              <a:lnSpc>
                <a:spcPct val="90000"/>
              </a:lnSpc>
            </a:pPr>
            <a:r>
              <a:rPr lang="de-DE" sz="1600">
                <a:solidFill>
                  <a:srgbClr val="000000"/>
                </a:solidFill>
              </a:rPr>
              <a:t>Hinweis: Wird eine Auftragsnummer für unterschiedliche Debitoren doppelt vergeben, so wird eine entsprechende Programmmeldung ausgegeben.</a:t>
            </a:r>
          </a:p>
        </p:txBody>
      </p:sp>
      <p:sp>
        <p:nvSpPr>
          <p:cNvPr id="47113"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7114"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C8559B2B-07EC-468F-A9F3-64B93F50E143}"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Anzahlungsbuchungen erfassen </a:t>
            </a:r>
            <a:endParaRPr lang="de-DE" smtClean="0"/>
          </a:p>
        </p:txBody>
      </p:sp>
      <p:sp>
        <p:nvSpPr>
          <p:cNvPr id="3" name="Inhaltsplatzhalter 2"/>
          <p:cNvSpPr>
            <a:spLocks noGrp="1"/>
          </p:cNvSpPr>
          <p:nvPr>
            <p:ph idx="1"/>
          </p:nvPr>
        </p:nvSpPr>
        <p:spPr>
          <a:xfrm>
            <a:off x="669925" y="1387475"/>
            <a:ext cx="10945813" cy="5164138"/>
          </a:xfrm>
        </p:spPr>
        <p:txBody>
          <a:bodyPr/>
          <a:lstStyle/>
          <a:p>
            <a:pPr marL="0" indent="0" eaLnBrk="1" hangingPunct="1">
              <a:buFont typeface="Wingdings" pitchFamily="2" charset="2"/>
              <a:buNone/>
              <a:defRPr/>
            </a:pPr>
            <a:r>
              <a:rPr lang="de-DE" sz="1400" i="1" dirty="0" smtClean="0"/>
              <a:t>Der Kunde zahlt wie vereinbart die Abschlagsrechnung.</a:t>
            </a:r>
            <a:br>
              <a:rPr lang="de-DE" sz="1400" i="1" dirty="0" smtClean="0"/>
            </a:br>
            <a:endParaRPr lang="de-DE" sz="1400" i="1" dirty="0" smtClean="0"/>
          </a:p>
          <a:p>
            <a:pPr marL="0" indent="0" eaLnBrk="1" hangingPunct="1">
              <a:buFont typeface="Wingdings" pitchFamily="2" charset="2"/>
              <a:buNone/>
              <a:defRPr/>
            </a:pPr>
            <a:r>
              <a:rPr lang="de-DE" sz="1600" b="1" dirty="0" smtClean="0"/>
              <a:t>2. Erfassen des Geldeingangs </a:t>
            </a:r>
            <a:br>
              <a:rPr lang="de-DE" sz="1600" b="1" dirty="0" smtClean="0"/>
            </a:br>
            <a:r>
              <a:rPr lang="de-DE" sz="1600" dirty="0" smtClean="0">
                <a:solidFill>
                  <a:srgbClr val="50A026"/>
                </a:solidFill>
                <a:sym typeface="Wingdings" pitchFamily="2" charset="2"/>
              </a:rPr>
              <a:t> Bank an Debitor</a:t>
            </a:r>
            <a:br>
              <a:rPr lang="de-DE" sz="1600" dirty="0" smtClean="0">
                <a:solidFill>
                  <a:srgbClr val="50A026"/>
                </a:solidFill>
                <a:sym typeface="Wingdings" pitchFamily="2" charset="2"/>
              </a:rPr>
            </a:br>
            <a:r>
              <a:rPr lang="de-DE" sz="1600" dirty="0" smtClean="0">
                <a:solidFill>
                  <a:srgbClr val="50A026"/>
                </a:solidFill>
                <a:sym typeface="Wingdings" pitchFamily="2" charset="2"/>
              </a:rPr>
              <a:t/>
            </a:r>
            <a:br>
              <a:rPr lang="de-DE" sz="1600" dirty="0" smtClean="0">
                <a:solidFill>
                  <a:srgbClr val="50A026"/>
                </a:solidFill>
                <a:sym typeface="Wingdings" pitchFamily="2" charset="2"/>
              </a:rPr>
            </a:br>
            <a:endParaRPr lang="de-DE" sz="1600" dirty="0" smtClean="0">
              <a:solidFill>
                <a:srgbClr val="50A026"/>
              </a:solidFill>
              <a:sym typeface="Wingdings" pitchFamily="2" charset="2"/>
            </a:endParaRPr>
          </a:p>
          <a:p>
            <a:pPr eaLnBrk="1" hangingPunct="1">
              <a:buFont typeface="Wingdings" pitchFamily="2" charset="2"/>
              <a:buChar char="Ø"/>
              <a:defRPr/>
            </a:pPr>
            <a:endParaRPr lang="de-DE" sz="1600" dirty="0">
              <a:solidFill>
                <a:srgbClr val="50A026"/>
              </a:solidFill>
              <a:sym typeface="Wingdings" pitchFamily="2" charset="2"/>
            </a:endParaRPr>
          </a:p>
          <a:p>
            <a:pPr eaLnBrk="1" hangingPunct="1">
              <a:buFont typeface="Wingdings" pitchFamily="2" charset="2"/>
              <a:buChar char="Ø"/>
              <a:defRPr/>
            </a:pPr>
            <a:endParaRPr lang="de-DE" sz="1600" dirty="0" smtClean="0">
              <a:sym typeface="Wingdings" pitchFamily="2" charset="2"/>
            </a:endParaRPr>
          </a:p>
          <a:p>
            <a:pPr eaLnBrk="1" hangingPunct="1">
              <a:buFont typeface="Wingdings" pitchFamily="2" charset="2"/>
              <a:buChar char="Ø"/>
              <a:defRPr/>
            </a:pPr>
            <a:endParaRPr lang="de-DE" sz="1600" dirty="0" smtClean="0">
              <a:sym typeface="Wingdings" pitchFamily="2" charset="2"/>
            </a:endParaRPr>
          </a:p>
          <a:p>
            <a:pPr marL="0" indent="0" eaLnBrk="1" hangingPunct="1">
              <a:buFont typeface="Wingdings" pitchFamily="2" charset="2"/>
              <a:buNone/>
              <a:defRPr/>
            </a:pPr>
            <a:endParaRPr lang="de-DE" sz="1600" dirty="0">
              <a:sym typeface="Wingdings" pitchFamily="2" charset="2"/>
            </a:endParaRPr>
          </a:p>
          <a:p>
            <a:pPr eaLnBrk="1" hangingPunct="1">
              <a:buFont typeface="Wingdings" pitchFamily="2" charset="2"/>
              <a:buChar char="Ø"/>
              <a:defRPr/>
            </a:pPr>
            <a:r>
              <a:rPr lang="de-DE" sz="1600" dirty="0" smtClean="0">
                <a:sym typeface="Wingdings" pitchFamily="2" charset="2"/>
              </a:rPr>
              <a:t>Nach Abschluss der Zahlungsbuchung wird </a:t>
            </a:r>
            <a:r>
              <a:rPr lang="de-DE" sz="1600" b="1" dirty="0" smtClean="0">
                <a:sym typeface="Wingdings" pitchFamily="2" charset="2"/>
              </a:rPr>
              <a:t>automatisch die Buchung </a:t>
            </a:r>
            <a:r>
              <a:rPr lang="de-DE" sz="1600" dirty="0">
                <a:solidFill>
                  <a:srgbClr val="50A026"/>
                </a:solidFill>
                <a:sym typeface="Wingdings" pitchFamily="2" charset="2"/>
              </a:rPr>
              <a:t> Verrechnungskonto an erhaltene Anzahlungen</a:t>
            </a:r>
            <a:r>
              <a:rPr lang="de-DE" sz="1600" dirty="0" smtClean="0">
                <a:sym typeface="Wingdings" pitchFamily="2" charset="2"/>
              </a:rPr>
              <a:t> erzeugt. In der Primanota steht der Buchungssatz direkt unter der Zahlungsbuchung.</a:t>
            </a:r>
          </a:p>
          <a:p>
            <a:pPr eaLnBrk="1" hangingPunct="1">
              <a:buFont typeface="Wingdings" pitchFamily="2" charset="2"/>
              <a:buChar char="Ø"/>
              <a:defRPr/>
            </a:pPr>
            <a:endParaRPr lang="de-DE" sz="1600" dirty="0" smtClean="0">
              <a:sym typeface="Wingdings" pitchFamily="2" charset="2"/>
            </a:endParaRPr>
          </a:p>
          <a:p>
            <a:pPr eaLnBrk="1" hangingPunct="1">
              <a:buFont typeface="Wingdings" pitchFamily="2" charset="2"/>
              <a:buChar char="Ø"/>
              <a:defRPr/>
            </a:pPr>
            <a:endParaRPr lang="de-DE" sz="1600" dirty="0">
              <a:sym typeface="Wingdings" pitchFamily="2" charset="2"/>
            </a:endParaRPr>
          </a:p>
          <a:p>
            <a:pPr eaLnBrk="1" hangingPunct="1">
              <a:buFont typeface="Wingdings" pitchFamily="2" charset="2"/>
              <a:buChar char="Ø"/>
              <a:defRPr/>
            </a:pPr>
            <a:endParaRPr lang="de-DE" sz="1600" dirty="0" smtClean="0">
              <a:sym typeface="Wingdings" pitchFamily="2" charset="2"/>
            </a:endParaRPr>
          </a:p>
          <a:p>
            <a:pPr eaLnBrk="1" hangingPunct="1">
              <a:defRPr/>
            </a:pPr>
            <a:endParaRPr lang="de-DE" sz="1600" dirty="0">
              <a:sym typeface="Wingdings" pitchFamily="2" charset="2"/>
            </a:endParaRPr>
          </a:p>
          <a:p>
            <a:pPr eaLnBrk="1" hangingPunct="1">
              <a:defRPr/>
            </a:pPr>
            <a:endParaRPr lang="de-DE" sz="1600" dirty="0">
              <a:sym typeface="Wingdings" pitchFamily="2" charset="2"/>
            </a:endParaRPr>
          </a:p>
          <a:p>
            <a:pPr eaLnBrk="1" hangingPunct="1">
              <a:defRPr/>
            </a:pPr>
            <a:endParaRPr lang="de-DE" sz="1600" dirty="0" smtClean="0">
              <a:sym typeface="Wingdings" pitchFamily="2" charset="2"/>
            </a:endParaRPr>
          </a:p>
          <a:p>
            <a:pPr eaLnBrk="1" hangingPunct="1">
              <a:defRPr/>
            </a:pPr>
            <a:endParaRPr lang="de-DE" sz="1600" dirty="0"/>
          </a:p>
        </p:txBody>
      </p:sp>
      <p:sp>
        <p:nvSpPr>
          <p:cNvPr id="48132"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8E9A90AD-ADD9-46AA-93A5-7A4E1130432D}" type="slidenum">
              <a:rPr lang="de-DE" smtClean="0">
                <a:solidFill>
                  <a:srgbClr val="000000"/>
                </a:solidFill>
              </a:rPr>
              <a:pPr algn="r" eaLnBrk="1" hangingPunct="1">
                <a:lnSpc>
                  <a:spcPct val="100000"/>
                </a:lnSpc>
                <a:defRPr/>
              </a:pPr>
              <a:t>33</a:t>
            </a:fld>
            <a:endParaRPr lang="de-DE" smtClean="0">
              <a:solidFill>
                <a:srgbClr val="000000"/>
              </a:solidFill>
            </a:endParaRPr>
          </a:p>
        </p:txBody>
      </p:sp>
      <p:pic>
        <p:nvPicPr>
          <p:cNvPr id="48133" name="Grafik 11"/>
          <p:cNvPicPr>
            <a:picLocks noChangeAspect="1" noChangeArrowheads="1"/>
          </p:cNvPicPr>
          <p:nvPr/>
        </p:nvPicPr>
        <p:blipFill>
          <a:blip r:embed="rId2" cstate="print"/>
          <a:srcRect/>
          <a:stretch>
            <a:fillRect/>
          </a:stretch>
        </p:blipFill>
        <p:spPr bwMode="auto">
          <a:xfrm>
            <a:off x="4773613" y="1857375"/>
            <a:ext cx="6735762" cy="857250"/>
          </a:xfrm>
          <a:prstGeom prst="rect">
            <a:avLst/>
          </a:prstGeom>
          <a:noFill/>
          <a:ln w="9525">
            <a:noFill/>
            <a:miter lim="800000"/>
            <a:headEnd/>
            <a:tailEnd/>
          </a:ln>
        </p:spPr>
      </p:pic>
      <p:pic>
        <p:nvPicPr>
          <p:cNvPr id="48134" name="Grafik 12"/>
          <p:cNvPicPr>
            <a:picLocks noChangeAspect="1" noChangeArrowheads="1"/>
          </p:cNvPicPr>
          <p:nvPr/>
        </p:nvPicPr>
        <p:blipFill>
          <a:blip r:embed="rId3" cstate="print"/>
          <a:srcRect/>
          <a:stretch>
            <a:fillRect/>
          </a:stretch>
        </p:blipFill>
        <p:spPr bwMode="auto">
          <a:xfrm>
            <a:off x="2109788" y="5602288"/>
            <a:ext cx="5832475" cy="719137"/>
          </a:xfrm>
          <a:prstGeom prst="rect">
            <a:avLst/>
          </a:prstGeom>
          <a:noFill/>
          <a:ln w="9525">
            <a:noFill/>
            <a:miter lim="800000"/>
            <a:headEnd/>
            <a:tailEnd/>
          </a:ln>
        </p:spPr>
      </p:pic>
      <p:sp>
        <p:nvSpPr>
          <p:cNvPr id="48135" name="Rectangle 5"/>
          <p:cNvSpPr>
            <a:spLocks noChangeAspect="1" noChangeArrowheads="1"/>
          </p:cNvSpPr>
          <p:nvPr/>
        </p:nvSpPr>
        <p:spPr bwMode="auto">
          <a:xfrm>
            <a:off x="1570038" y="5953125"/>
            <a:ext cx="7056437" cy="357188"/>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7" name="Textfeld 6"/>
          <p:cNvSpPr txBox="1"/>
          <p:nvPr/>
        </p:nvSpPr>
        <p:spPr>
          <a:xfrm>
            <a:off x="669925" y="3152775"/>
            <a:ext cx="11017250" cy="979488"/>
          </a:xfrm>
          <a:prstGeom prst="rect">
            <a:avLst/>
          </a:prstGeom>
          <a:solidFill>
            <a:srgbClr val="DBF3C2"/>
          </a:solidFill>
        </p:spPr>
        <p:txBody>
          <a:bodyPr>
            <a:spAutoFit/>
          </a:bodyPr>
          <a:lstStyle/>
          <a:p>
            <a:pPr>
              <a:lnSpc>
                <a:spcPct val="90000"/>
              </a:lnSpc>
              <a:defRPr/>
            </a:pPr>
            <a:r>
              <a:rPr lang="de-DE" sz="1600" kern="0" dirty="0">
                <a:solidFill>
                  <a:srgbClr val="000000"/>
                </a:solidFill>
                <a:latin typeface="Verdana"/>
                <a:cs typeface="+mn-cs"/>
                <a:sym typeface="Wingdings" pitchFamily="2" charset="2"/>
              </a:rPr>
              <a:t>Tipp: Wenn Sie den Geldeingang im Buchungsmodus „Zahlungen buchen“ erfassen, werden die Auftragsinformationen (Auftragsnummer und Steuersachverhalt) automatisch in die Zahlungsbuchung übernommen. Der Buchungstyp AG - Erhaltene Anzahlung (Geldeingang) wird automatisch vom Programm gesetzt.</a:t>
            </a:r>
            <a:endParaRPr lang="de-DE" dirty="0">
              <a:solidFill>
                <a:srgbClr val="000000"/>
              </a:solidFill>
              <a:cs typeface="+mn-cs"/>
            </a:endParaRPr>
          </a:p>
        </p:txBody>
      </p:sp>
      <p:sp>
        <p:nvSpPr>
          <p:cNvPr id="4813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8138"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AAEEF529-D196-4BF1-87CC-3773A25D9EE0}"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Anzahlungsbuchungen erfassen</a:t>
            </a:r>
            <a:endParaRPr lang="de-DE" smtClean="0"/>
          </a:p>
        </p:txBody>
      </p:sp>
      <p:sp>
        <p:nvSpPr>
          <p:cNvPr id="3" name="Inhaltsplatzhalter 2"/>
          <p:cNvSpPr>
            <a:spLocks noGrp="1"/>
          </p:cNvSpPr>
          <p:nvPr>
            <p:ph idx="1"/>
          </p:nvPr>
        </p:nvSpPr>
        <p:spPr>
          <a:xfrm>
            <a:off x="598488" y="1363663"/>
            <a:ext cx="11591925" cy="5164137"/>
          </a:xfrm>
        </p:spPr>
        <p:txBody>
          <a:bodyPr/>
          <a:lstStyle/>
          <a:p>
            <a:pPr marL="0" indent="0" eaLnBrk="1" hangingPunct="1">
              <a:buFont typeface="Wingdings" pitchFamily="2" charset="2"/>
              <a:buNone/>
              <a:defRPr/>
            </a:pPr>
            <a:r>
              <a:rPr lang="de-DE" sz="1400" i="1" dirty="0" smtClean="0"/>
              <a:t>Nach Abschluss der Leistung stellt der Unternehmer seinem Kunden die Schlussrechnung über 35.700,00€. </a:t>
            </a:r>
            <a:br>
              <a:rPr lang="de-DE" sz="1400" i="1" dirty="0" smtClean="0"/>
            </a:br>
            <a:endParaRPr lang="de-DE" sz="1400" i="1" dirty="0" smtClean="0"/>
          </a:p>
          <a:p>
            <a:pPr marL="0" indent="0" eaLnBrk="1" hangingPunct="1">
              <a:buFont typeface="Wingdings" pitchFamily="2" charset="2"/>
              <a:buNone/>
              <a:defRPr/>
            </a:pPr>
            <a:r>
              <a:rPr lang="de-DE" sz="1600" b="1" dirty="0" smtClean="0"/>
              <a:t>3. Erfassen der Schlussrechnung</a:t>
            </a:r>
            <a:br>
              <a:rPr lang="de-DE" sz="1600" b="1" dirty="0" smtClean="0"/>
            </a:br>
            <a:r>
              <a:rPr lang="de-DE" sz="1600" b="1" dirty="0" smtClean="0"/>
              <a:t> </a:t>
            </a:r>
            <a:r>
              <a:rPr lang="de-DE" sz="1600" dirty="0" smtClean="0">
                <a:solidFill>
                  <a:srgbClr val="50A026"/>
                </a:solidFill>
                <a:sym typeface="Wingdings" pitchFamily="2" charset="2"/>
              </a:rPr>
              <a:t> Debitor an Erlöse</a:t>
            </a:r>
          </a:p>
          <a:p>
            <a:pPr marL="0" indent="0" eaLnBrk="1" hangingPunct="1">
              <a:buFont typeface="Wingdings" pitchFamily="2" charset="2"/>
              <a:buNone/>
              <a:defRPr/>
            </a:pPr>
            <a:r>
              <a:rPr lang="de-DE" sz="1600" dirty="0" smtClean="0"/>
              <a:t>	</a:t>
            </a:r>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1600" dirty="0" smtClean="0">
                <a:sym typeface="Wingdings" pitchFamily="2" charset="2"/>
              </a:rPr>
              <a:t>Mit </a:t>
            </a:r>
            <a:r>
              <a:rPr lang="de-DE" sz="1600" dirty="0" err="1">
                <a:sym typeface="Wingdings" pitchFamily="2" charset="2"/>
              </a:rPr>
              <a:t>Strg+Umschalt+B</a:t>
            </a:r>
            <a:r>
              <a:rPr lang="de-DE" sz="1600" dirty="0">
                <a:sym typeface="Wingdings" pitchFamily="2" charset="2"/>
              </a:rPr>
              <a:t> öffnen Sie die </a:t>
            </a:r>
            <a:r>
              <a:rPr lang="de-DE" sz="1600" dirty="0" smtClean="0">
                <a:sym typeface="Wingdings" pitchFamily="2" charset="2"/>
              </a:rPr>
              <a:t>Anzahlungsinformationen und erfassen Auftragsnummer und Buchungstyp SR. Dadurch wird die Schlussrechnung mit den bereits vorhandenen Anzahlungsbuchungen verknüpft. </a:t>
            </a:r>
            <a:br>
              <a:rPr lang="de-DE" sz="1600" dirty="0" smtClean="0">
                <a:sym typeface="Wingdings" pitchFamily="2" charset="2"/>
              </a:rPr>
            </a:br>
            <a:endParaRPr lang="de-DE" sz="1600" dirty="0"/>
          </a:p>
        </p:txBody>
      </p:sp>
      <p:sp>
        <p:nvSpPr>
          <p:cNvPr id="4915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F1EBED18-43BB-4EE2-9A4A-10B2D52370FB}" type="slidenum">
              <a:rPr lang="de-DE" smtClean="0">
                <a:solidFill>
                  <a:srgbClr val="000000"/>
                </a:solidFill>
              </a:rPr>
              <a:pPr algn="r" eaLnBrk="1" hangingPunct="1">
                <a:lnSpc>
                  <a:spcPct val="100000"/>
                </a:lnSpc>
                <a:defRPr/>
              </a:pPr>
              <a:t>34</a:t>
            </a:fld>
            <a:endParaRPr lang="de-DE" smtClean="0">
              <a:solidFill>
                <a:srgbClr val="000000"/>
              </a:solidFill>
            </a:endParaRPr>
          </a:p>
        </p:txBody>
      </p:sp>
      <p:pic>
        <p:nvPicPr>
          <p:cNvPr id="49157" name="Grafik 9"/>
          <p:cNvPicPr>
            <a:picLocks noChangeAspect="1" noChangeArrowheads="1"/>
          </p:cNvPicPr>
          <p:nvPr/>
        </p:nvPicPr>
        <p:blipFill>
          <a:blip r:embed="rId2" cstate="print"/>
          <a:srcRect/>
          <a:stretch>
            <a:fillRect/>
          </a:stretch>
        </p:blipFill>
        <p:spPr bwMode="auto">
          <a:xfrm>
            <a:off x="4773613" y="1928813"/>
            <a:ext cx="6716712" cy="866775"/>
          </a:xfrm>
          <a:prstGeom prst="rect">
            <a:avLst/>
          </a:prstGeom>
          <a:noFill/>
          <a:ln w="9525">
            <a:noFill/>
            <a:miter lim="800000"/>
            <a:headEnd/>
            <a:tailEnd/>
          </a:ln>
        </p:spPr>
      </p:pic>
      <p:sp>
        <p:nvSpPr>
          <p:cNvPr id="11" name="Textfeld 10"/>
          <p:cNvSpPr txBox="1"/>
          <p:nvPr/>
        </p:nvSpPr>
        <p:spPr>
          <a:xfrm>
            <a:off x="873125" y="4492625"/>
            <a:ext cx="5688013" cy="1816100"/>
          </a:xfrm>
          <a:prstGeom prst="rect">
            <a:avLst/>
          </a:prstGeom>
          <a:solidFill>
            <a:srgbClr val="DBF3C2"/>
          </a:solidFill>
        </p:spPr>
        <p:txBody>
          <a:bodyPr>
            <a:spAutoFit/>
          </a:bodyPr>
          <a:lstStyle/>
          <a:p>
            <a:pPr>
              <a:spcBef>
                <a:spcPct val="50000"/>
              </a:spcBef>
              <a:buClr>
                <a:srgbClr val="8CD250"/>
              </a:buClr>
              <a:defRPr/>
            </a:pPr>
            <a:r>
              <a:rPr lang="de-DE" sz="1600" kern="0" dirty="0">
                <a:solidFill>
                  <a:srgbClr val="000000"/>
                </a:solidFill>
                <a:latin typeface="Verdana"/>
                <a:cs typeface="+mn-cs"/>
                <a:sym typeface="Wingdings" pitchFamily="2" charset="2"/>
              </a:rPr>
              <a:t>Tipp: Die Auftragsnummer können Sie auch aus der Liste übernehmen. Mit      -Taste öffnen Sie die Auswahl. Sie können wie gewohnt mit der Gehe zu- oder Schnell-Suche arbeiten. In der Liste werden alle Auftragsnummern des aktuellen Jahres angezeigt. Sie können oben rechts über </a:t>
            </a:r>
            <a:r>
              <a:rPr lang="de-DE" sz="1600" i="1" kern="0" dirty="0">
                <a:solidFill>
                  <a:srgbClr val="000000"/>
                </a:solidFill>
                <a:latin typeface="Verdana"/>
                <a:cs typeface="+mn-cs"/>
                <a:sym typeface="Wingdings" pitchFamily="2" charset="2"/>
              </a:rPr>
              <a:t>Anzeigen</a:t>
            </a:r>
            <a:r>
              <a:rPr lang="de-DE" sz="1600" kern="0" dirty="0">
                <a:solidFill>
                  <a:srgbClr val="000000"/>
                </a:solidFill>
                <a:latin typeface="Verdana"/>
                <a:cs typeface="+mn-cs"/>
                <a:sym typeface="Wingdings" pitchFamily="2" charset="2"/>
              </a:rPr>
              <a:t>  auf Vorjahr umschalten. </a:t>
            </a:r>
            <a:endParaRPr lang="de-DE" sz="1600" kern="0" dirty="0">
              <a:solidFill>
                <a:srgbClr val="000000"/>
              </a:solidFill>
              <a:latin typeface="Verdana"/>
              <a:cs typeface="+mn-cs"/>
            </a:endParaRPr>
          </a:p>
        </p:txBody>
      </p:sp>
      <p:sp>
        <p:nvSpPr>
          <p:cNvPr id="49159" name="Pfeil nach unten 7"/>
          <p:cNvSpPr>
            <a:spLocks noChangeArrowheads="1"/>
          </p:cNvSpPr>
          <p:nvPr/>
        </p:nvSpPr>
        <p:spPr bwMode="auto">
          <a:xfrm>
            <a:off x="3354388" y="4810125"/>
            <a:ext cx="241300" cy="174625"/>
          </a:xfrm>
          <a:prstGeom prst="downArrow">
            <a:avLst>
              <a:gd name="adj1" fmla="val 50000"/>
              <a:gd name="adj2" fmla="val 50000"/>
            </a:avLst>
          </a:prstGeom>
          <a:solidFill>
            <a:schemeClr val="accent1"/>
          </a:solidFill>
          <a:ln w="9525" algn="ctr">
            <a:solidFill>
              <a:schemeClr val="tx1"/>
            </a:solidFill>
            <a:round/>
            <a:headEnd/>
            <a:tailEnd/>
          </a:ln>
          <a:effectLst/>
        </p:spPr>
        <p:txBody>
          <a:bodyPr lIns="90000" tIns="46800" rIns="90000" bIns="46800" anchor="ctr"/>
          <a:lstStyle/>
          <a:p>
            <a:pPr algn="ctr" defTabSz="1177925">
              <a:lnSpc>
                <a:spcPct val="90000"/>
              </a:lnSpc>
            </a:pPr>
            <a:endParaRPr lang="de-DE">
              <a:solidFill>
                <a:srgbClr val="000000"/>
              </a:solidFill>
            </a:endParaRPr>
          </a:p>
        </p:txBody>
      </p:sp>
      <p:pic>
        <p:nvPicPr>
          <p:cNvPr id="49160" name="Picture 4"/>
          <p:cNvPicPr>
            <a:picLocks noChangeAspect="1" noChangeArrowheads="1"/>
          </p:cNvPicPr>
          <p:nvPr/>
        </p:nvPicPr>
        <p:blipFill>
          <a:blip r:embed="rId3" cstate="print"/>
          <a:srcRect/>
          <a:stretch>
            <a:fillRect/>
          </a:stretch>
        </p:blipFill>
        <p:spPr bwMode="auto">
          <a:xfrm>
            <a:off x="7129463" y="4562475"/>
            <a:ext cx="4075112" cy="1616075"/>
          </a:xfrm>
          <a:prstGeom prst="rect">
            <a:avLst/>
          </a:prstGeom>
          <a:noFill/>
          <a:ln w="9525">
            <a:noFill/>
            <a:miter lim="800000"/>
            <a:headEnd/>
            <a:tailEnd/>
          </a:ln>
          <a:effectLst/>
        </p:spPr>
      </p:pic>
      <p:pic>
        <p:nvPicPr>
          <p:cNvPr id="49161" name="Picture 3"/>
          <p:cNvPicPr>
            <a:picLocks noChangeAspect="1" noChangeArrowheads="1"/>
          </p:cNvPicPr>
          <p:nvPr/>
        </p:nvPicPr>
        <p:blipFill>
          <a:blip r:embed="rId4" cstate="print"/>
          <a:srcRect/>
          <a:stretch>
            <a:fillRect/>
          </a:stretch>
        </p:blipFill>
        <p:spPr bwMode="auto">
          <a:xfrm>
            <a:off x="8447088" y="3856038"/>
            <a:ext cx="3311525" cy="2633662"/>
          </a:xfrm>
          <a:prstGeom prst="rect">
            <a:avLst/>
          </a:prstGeom>
          <a:noFill/>
          <a:ln w="9525">
            <a:noFill/>
            <a:miter lim="800000"/>
            <a:headEnd/>
            <a:tailEnd/>
          </a:ln>
          <a:effectLst/>
        </p:spPr>
      </p:pic>
      <p:sp>
        <p:nvSpPr>
          <p:cNvPr id="4916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916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1B0ACB69-9184-4C23-B399-A61289F287B5}"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eaLnBrk="1" hangingPunct="1">
              <a:buFont typeface="Wingdings" pitchFamily="2" charset="2"/>
              <a:buNone/>
              <a:defRPr/>
            </a:pPr>
            <a:r>
              <a:rPr lang="de-DE" sz="1600" b="1" dirty="0" smtClean="0"/>
              <a:t>4. Auflösung </a:t>
            </a:r>
            <a:r>
              <a:rPr lang="de-DE" sz="1600" b="1" dirty="0"/>
              <a:t>der </a:t>
            </a:r>
            <a:r>
              <a:rPr lang="de-DE" sz="1600" b="1" dirty="0" smtClean="0"/>
              <a:t>Anzahlungen</a:t>
            </a:r>
            <a:r>
              <a:rPr lang="de-DE" sz="1600" dirty="0" smtClean="0"/>
              <a:t/>
            </a:r>
            <a:br>
              <a:rPr lang="de-DE" sz="1600" dirty="0" smtClean="0"/>
            </a:br>
            <a:r>
              <a:rPr lang="de-DE" sz="1600" dirty="0" smtClean="0"/>
              <a:t/>
            </a:r>
            <a:br>
              <a:rPr lang="de-DE" sz="1600" dirty="0" smtClean="0"/>
            </a:br>
            <a:r>
              <a:rPr lang="de-DE" sz="1600" dirty="0" smtClean="0"/>
              <a:t>Für die Auflösung der Anzahlungen können vom Programm folgende Buchungen erzeugt werden:</a:t>
            </a:r>
            <a:endParaRPr lang="de-DE" sz="1600" dirty="0"/>
          </a:p>
          <a:p>
            <a:pPr marL="439737" lvl="2" indent="0" eaLnBrk="1" hangingPunct="1">
              <a:buFont typeface="Wide Latin" pitchFamily="18" charset="0"/>
              <a:buNone/>
              <a:defRPr/>
            </a:pPr>
            <a:r>
              <a:rPr lang="de-DE" sz="1600" dirty="0" smtClean="0">
                <a:solidFill>
                  <a:srgbClr val="50A026"/>
                </a:solidFill>
                <a:sym typeface="Wingdings" pitchFamily="2" charset="2"/>
              </a:rPr>
              <a:t> erhaltene </a:t>
            </a:r>
            <a:r>
              <a:rPr lang="de-DE" sz="1600" dirty="0">
                <a:solidFill>
                  <a:srgbClr val="50A026"/>
                </a:solidFill>
                <a:sym typeface="Wingdings" pitchFamily="2" charset="2"/>
              </a:rPr>
              <a:t>Anzahlung an </a:t>
            </a:r>
            <a:r>
              <a:rPr lang="de-DE" sz="1600" dirty="0" smtClean="0">
                <a:solidFill>
                  <a:srgbClr val="50A026"/>
                </a:solidFill>
                <a:sym typeface="Wingdings" pitchFamily="2" charset="2"/>
              </a:rPr>
              <a:t>Verrechnungskonto </a:t>
            </a:r>
            <a:r>
              <a:rPr lang="de-DE" sz="1600" dirty="0">
                <a:solidFill>
                  <a:srgbClr val="50A026"/>
                </a:solidFill>
                <a:sym typeface="Wingdings" pitchFamily="2" charset="2"/>
              </a:rPr>
              <a:t/>
            </a:r>
            <a:br>
              <a:rPr lang="de-DE" sz="1600" dirty="0">
                <a:solidFill>
                  <a:srgbClr val="50A026"/>
                </a:solidFill>
                <a:sym typeface="Wingdings" pitchFamily="2" charset="2"/>
              </a:rPr>
            </a:br>
            <a:r>
              <a:rPr lang="de-DE" sz="1600" dirty="0">
                <a:solidFill>
                  <a:srgbClr val="50A026"/>
                </a:solidFill>
                <a:sym typeface="Wingdings" pitchFamily="2" charset="2"/>
              </a:rPr>
              <a:t> Verrechnungskonto an Debitor (als Generalumkehr</a:t>
            </a:r>
            <a:r>
              <a:rPr lang="de-DE" sz="1600" dirty="0" smtClean="0">
                <a:solidFill>
                  <a:srgbClr val="50A026"/>
                </a:solidFill>
                <a:sym typeface="Wingdings" pitchFamily="2" charset="2"/>
              </a:rPr>
              <a:t>)</a:t>
            </a:r>
            <a:br>
              <a:rPr lang="de-DE" sz="1600" dirty="0" smtClean="0">
                <a:solidFill>
                  <a:srgbClr val="50A026"/>
                </a:solidFill>
                <a:sym typeface="Wingdings" pitchFamily="2" charset="2"/>
              </a:rPr>
            </a:br>
            <a:endParaRPr lang="de-DE" sz="1600" dirty="0" smtClean="0">
              <a:solidFill>
                <a:srgbClr val="50A026"/>
              </a:solidFill>
              <a:sym typeface="Wingdings" pitchFamily="2" charset="2"/>
            </a:endParaRPr>
          </a:p>
          <a:p>
            <a:pPr marL="0" indent="0" eaLnBrk="1" hangingPunct="1">
              <a:buFont typeface="Wingdings" pitchFamily="2" charset="2"/>
              <a:buNone/>
              <a:defRPr/>
            </a:pPr>
            <a:endParaRPr lang="de-DE" sz="1600" dirty="0" smtClean="0">
              <a:sym typeface="Wingdings" pitchFamily="2" charset="2"/>
            </a:endParaRPr>
          </a:p>
          <a:p>
            <a:pPr marL="0" indent="0" eaLnBrk="1" hangingPunct="1">
              <a:buFont typeface="Wingdings" pitchFamily="2" charset="2"/>
              <a:buNone/>
              <a:defRPr/>
            </a:pPr>
            <a:endParaRPr lang="de-DE" sz="1600" dirty="0">
              <a:sym typeface="Wingdings" pitchFamily="2" charset="2"/>
            </a:endParaRPr>
          </a:p>
          <a:p>
            <a:pPr eaLnBrk="1" hangingPunct="1">
              <a:buFont typeface="Wingdings" pitchFamily="2" charset="2"/>
              <a:buChar char="Ø"/>
              <a:defRPr/>
            </a:pPr>
            <a:endParaRPr lang="de-DE" sz="1600" dirty="0">
              <a:sym typeface="Wingdings" pitchFamily="2" charset="2"/>
            </a:endParaRPr>
          </a:p>
          <a:p>
            <a:pPr eaLnBrk="1" hangingPunct="1">
              <a:buFont typeface="Wingdings" pitchFamily="2" charset="2"/>
              <a:buChar char="Ø"/>
              <a:defRPr/>
            </a:pPr>
            <a:r>
              <a:rPr lang="de-DE" sz="1600" dirty="0">
                <a:sym typeface="Wingdings" pitchFamily="2" charset="2"/>
              </a:rPr>
              <a:t>Die Buchungen zur Auflösung der Anzahlungen erzeugen </a:t>
            </a:r>
            <a:br>
              <a:rPr lang="de-DE" sz="1600" dirty="0">
                <a:sym typeface="Wingdings" pitchFamily="2" charset="2"/>
              </a:rPr>
            </a:br>
            <a:r>
              <a:rPr lang="de-DE" sz="1600" dirty="0">
                <a:sym typeface="Wingdings" pitchFamily="2" charset="2"/>
              </a:rPr>
              <a:t>Sie im </a:t>
            </a:r>
            <a:r>
              <a:rPr lang="de-DE" sz="1600" b="1" dirty="0">
                <a:sym typeface="Wingdings" pitchFamily="2" charset="2"/>
              </a:rPr>
              <a:t>Menü</a:t>
            </a:r>
            <a:r>
              <a:rPr lang="de-DE" sz="1600" dirty="0">
                <a:sym typeface="Wingdings" pitchFamily="2" charset="2"/>
              </a:rPr>
              <a:t> unter </a:t>
            </a:r>
            <a:r>
              <a:rPr lang="de-DE" sz="1600" b="1" i="1" dirty="0">
                <a:sym typeface="Wingdings" pitchFamily="2" charset="2"/>
              </a:rPr>
              <a:t>Erfassen | Anzahlungsbuchungen erzeugen.</a:t>
            </a:r>
          </a:p>
          <a:p>
            <a:pPr eaLnBrk="1" hangingPunct="1">
              <a:defRPr/>
            </a:pPr>
            <a:endParaRPr lang="de-DE" sz="1600" dirty="0">
              <a:sym typeface="Wingdings" pitchFamily="2" charset="2"/>
            </a:endParaRPr>
          </a:p>
          <a:p>
            <a:pPr marL="0" indent="0" eaLnBrk="1" hangingPunct="1">
              <a:buFont typeface="Wingdings" pitchFamily="2" charset="2"/>
              <a:buNone/>
              <a:defRPr/>
            </a:pPr>
            <a:endParaRPr lang="de-DE" dirty="0"/>
          </a:p>
        </p:txBody>
      </p:sp>
      <p:pic>
        <p:nvPicPr>
          <p:cNvPr id="50179" name="Picture 2"/>
          <p:cNvPicPr>
            <a:picLocks noChangeAspect="1" noChangeArrowheads="1"/>
          </p:cNvPicPr>
          <p:nvPr/>
        </p:nvPicPr>
        <p:blipFill>
          <a:blip r:embed="rId2" cstate="print"/>
          <a:srcRect/>
          <a:stretch>
            <a:fillRect/>
          </a:stretch>
        </p:blipFill>
        <p:spPr bwMode="auto">
          <a:xfrm>
            <a:off x="598488" y="3081338"/>
            <a:ext cx="10569575" cy="590550"/>
          </a:xfrm>
          <a:prstGeom prst="rect">
            <a:avLst/>
          </a:prstGeom>
          <a:noFill/>
          <a:ln w="9525">
            <a:noFill/>
            <a:miter lim="800000"/>
            <a:headEnd/>
            <a:tailEnd/>
          </a:ln>
          <a:effectLst/>
        </p:spPr>
      </p:pic>
      <p:sp>
        <p:nvSpPr>
          <p:cNvPr id="50180"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Anzahlungsbuchungen erzeugen</a:t>
            </a:r>
          </a:p>
        </p:txBody>
      </p:sp>
      <p:sp>
        <p:nvSpPr>
          <p:cNvPr id="50181"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A2669AF6-6EA2-4F49-AD2E-9F7F568F6A7F}" type="slidenum">
              <a:rPr lang="de-DE" smtClean="0">
                <a:solidFill>
                  <a:srgbClr val="000000"/>
                </a:solidFill>
              </a:rPr>
              <a:pPr algn="r" eaLnBrk="1" hangingPunct="1">
                <a:lnSpc>
                  <a:spcPct val="100000"/>
                </a:lnSpc>
                <a:defRPr/>
              </a:pPr>
              <a:t>35</a:t>
            </a:fld>
            <a:endParaRPr lang="de-DE" smtClean="0">
              <a:solidFill>
                <a:srgbClr val="000000"/>
              </a:solidFill>
            </a:endParaRPr>
          </a:p>
        </p:txBody>
      </p:sp>
      <p:pic>
        <p:nvPicPr>
          <p:cNvPr id="50182" name="Grafik 6"/>
          <p:cNvPicPr>
            <a:picLocks noChangeAspect="1" noChangeArrowheads="1"/>
          </p:cNvPicPr>
          <p:nvPr/>
        </p:nvPicPr>
        <p:blipFill>
          <a:blip r:embed="rId3" cstate="print"/>
          <a:srcRect/>
          <a:stretch>
            <a:fillRect/>
          </a:stretch>
        </p:blipFill>
        <p:spPr bwMode="auto">
          <a:xfrm>
            <a:off x="8805863" y="4102100"/>
            <a:ext cx="2362200" cy="2219325"/>
          </a:xfrm>
          <a:prstGeom prst="rect">
            <a:avLst/>
          </a:prstGeom>
          <a:noFill/>
          <a:ln w="9525">
            <a:noFill/>
            <a:miter lim="800000"/>
            <a:headEnd/>
            <a:tailEnd/>
          </a:ln>
        </p:spPr>
      </p:pic>
      <p:sp>
        <p:nvSpPr>
          <p:cNvPr id="50183" name="Rectangle 5"/>
          <p:cNvSpPr>
            <a:spLocks noChangeAspect="1" noChangeArrowheads="1"/>
          </p:cNvSpPr>
          <p:nvPr/>
        </p:nvSpPr>
        <p:spPr bwMode="auto">
          <a:xfrm>
            <a:off x="9074150" y="5041900"/>
            <a:ext cx="1827213" cy="271463"/>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0184" name="Textfeld 8"/>
          <p:cNvSpPr txBox="1">
            <a:spLocks noChangeArrowheads="1"/>
          </p:cNvSpPr>
          <p:nvPr/>
        </p:nvSpPr>
        <p:spPr bwMode="auto">
          <a:xfrm>
            <a:off x="598488" y="3135313"/>
            <a:ext cx="10569575" cy="536575"/>
          </a:xfrm>
          <a:prstGeom prst="rect">
            <a:avLst/>
          </a:prstGeom>
          <a:noFill/>
          <a:ln w="9525">
            <a:noFill/>
            <a:miter lim="800000"/>
            <a:headEnd/>
            <a:tailEnd/>
          </a:ln>
        </p:spPr>
        <p:txBody>
          <a:bodyPr>
            <a:spAutoFit/>
          </a:bodyPr>
          <a:lstStyle/>
          <a:p>
            <a:pPr>
              <a:lnSpc>
                <a:spcPct val="90000"/>
              </a:lnSpc>
            </a:pPr>
            <a:r>
              <a:rPr lang="de-DE" sz="1600">
                <a:solidFill>
                  <a:srgbClr val="000000"/>
                </a:solidFill>
                <a:sym typeface="Wingdings" pitchFamily="2" charset="2"/>
              </a:rPr>
              <a:t>Tipp: Wenn Sie die angeforderte Anzahlung nicht gebucht haben, wird auch keine Generalumkehr dazu erzeugt</a:t>
            </a:r>
            <a:endParaRPr lang="de-DE" sz="1600">
              <a:solidFill>
                <a:srgbClr val="000000"/>
              </a:solidFill>
            </a:endParaRPr>
          </a:p>
        </p:txBody>
      </p:sp>
      <p:sp>
        <p:nvSpPr>
          <p:cNvPr id="50185"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0186"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BA08507E-BFF6-4F71-94EE-7BC7F8E19EB0}"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34988" y="1425575"/>
            <a:ext cx="4600575" cy="5164138"/>
          </a:xfrm>
        </p:spPr>
        <p:txBody>
          <a:bodyPr/>
          <a:lstStyle/>
          <a:p>
            <a:pPr eaLnBrk="1" hangingPunct="1">
              <a:buFont typeface="Wingdings" pitchFamily="2" charset="2"/>
              <a:buChar char="Ø"/>
              <a:defRPr/>
            </a:pPr>
            <a:endParaRPr lang="de-DE" sz="1400" dirty="0" smtClean="0">
              <a:solidFill>
                <a:srgbClr val="C00000"/>
              </a:solidFill>
            </a:endParaRPr>
          </a:p>
          <a:p>
            <a:pPr eaLnBrk="1" hangingPunct="1">
              <a:buFont typeface="Wingdings" pitchFamily="2" charset="2"/>
              <a:buChar char="Ø"/>
              <a:defRPr/>
            </a:pPr>
            <a:r>
              <a:rPr lang="de-DE" sz="1600" dirty="0" smtClean="0"/>
              <a:t>In der  Übersicht werden die Schlussrechnungen des ausgewählten Stapels dargestellt. </a:t>
            </a:r>
            <a:endParaRPr lang="de-DE" sz="1600" dirty="0"/>
          </a:p>
          <a:p>
            <a:pPr eaLnBrk="1" hangingPunct="1">
              <a:buFont typeface="Wingdings" pitchFamily="2" charset="2"/>
              <a:buChar char="Ø"/>
              <a:defRPr/>
            </a:pPr>
            <a:r>
              <a:rPr lang="de-DE" sz="1600" dirty="0" smtClean="0"/>
              <a:t>Wenn Sie eine Schlussrechnung auswählen, erhalten Sie im unteren Bereich alle zu dieser Auftragsnummer bestehenden Anzahlungsbuchungen.</a:t>
            </a:r>
          </a:p>
          <a:p>
            <a:pPr marL="0" indent="0" eaLnBrk="1" hangingPunct="1">
              <a:buFont typeface="Wingdings" pitchFamily="2" charset="2"/>
              <a:buNone/>
              <a:defRPr/>
            </a:pPr>
            <a:endParaRPr lang="de-DE" sz="1600" dirty="0" smtClean="0"/>
          </a:p>
          <a:p>
            <a:pPr marL="0" indent="0" eaLnBrk="1" hangingPunct="1">
              <a:buFont typeface="Wingdings" pitchFamily="2" charset="2"/>
              <a:buNone/>
              <a:defRPr/>
            </a:pPr>
            <a:endParaRPr lang="de-DE" sz="1600" dirty="0" smtClean="0"/>
          </a:p>
          <a:p>
            <a:pPr marL="0" indent="0" eaLnBrk="1" hangingPunct="1">
              <a:buFont typeface="Wingdings" pitchFamily="2" charset="2"/>
              <a:buNone/>
              <a:defRPr/>
            </a:pPr>
            <a:endParaRPr lang="de-DE" sz="1600" dirty="0"/>
          </a:p>
          <a:p>
            <a:pPr marL="0" indent="0" eaLnBrk="1" hangingPunct="1">
              <a:buFont typeface="Wingdings" pitchFamily="2" charset="2"/>
              <a:buNone/>
              <a:defRPr/>
            </a:pPr>
            <a:endParaRPr lang="de-DE" sz="1600" dirty="0" smtClean="0"/>
          </a:p>
          <a:p>
            <a:pPr marL="0" indent="0" eaLnBrk="1" hangingPunct="1">
              <a:buFont typeface="Wingdings" pitchFamily="2" charset="2"/>
              <a:buNone/>
              <a:defRPr/>
            </a:pPr>
            <a:r>
              <a:rPr lang="de-DE" sz="1600" dirty="0" smtClean="0"/>
              <a:t> </a:t>
            </a:r>
          </a:p>
          <a:p>
            <a:pPr eaLnBrk="1" hangingPunct="1">
              <a:buFont typeface="Wingdings" pitchFamily="2" charset="2"/>
              <a:buChar char="Ø"/>
              <a:defRPr/>
            </a:pPr>
            <a:r>
              <a:rPr lang="de-DE" sz="1600" dirty="0" smtClean="0"/>
              <a:t>Klicken Sie unten rechts auf die Schaltfläche</a:t>
            </a:r>
            <a:br>
              <a:rPr lang="de-DE" sz="1600" dirty="0" smtClean="0"/>
            </a:br>
            <a:endParaRPr lang="de-DE" sz="1600" i="1" dirty="0">
              <a:solidFill>
                <a:srgbClr val="C00000"/>
              </a:solidFill>
            </a:endParaRPr>
          </a:p>
        </p:txBody>
      </p:sp>
      <p:pic>
        <p:nvPicPr>
          <p:cNvPr id="51203" name="Picture 2"/>
          <p:cNvPicPr>
            <a:picLocks noChangeAspect="1" noChangeArrowheads="1"/>
          </p:cNvPicPr>
          <p:nvPr/>
        </p:nvPicPr>
        <p:blipFill>
          <a:blip r:embed="rId2" cstate="print"/>
          <a:srcRect/>
          <a:stretch>
            <a:fillRect/>
          </a:stretch>
        </p:blipFill>
        <p:spPr bwMode="auto">
          <a:xfrm>
            <a:off x="669925" y="3951288"/>
            <a:ext cx="4248150" cy="1152525"/>
          </a:xfrm>
          <a:prstGeom prst="rect">
            <a:avLst/>
          </a:prstGeom>
          <a:noFill/>
          <a:ln w="9525">
            <a:noFill/>
            <a:miter lim="800000"/>
            <a:headEnd/>
            <a:tailEnd/>
          </a:ln>
          <a:effectLst/>
        </p:spPr>
      </p:pic>
      <p:pic>
        <p:nvPicPr>
          <p:cNvPr id="51204" name="Grafik 13"/>
          <p:cNvPicPr>
            <a:picLocks noChangeAspect="1" noChangeArrowheads="1"/>
          </p:cNvPicPr>
          <p:nvPr/>
        </p:nvPicPr>
        <p:blipFill>
          <a:blip r:embed="rId3" cstate="print"/>
          <a:srcRect/>
          <a:stretch>
            <a:fillRect/>
          </a:stretch>
        </p:blipFill>
        <p:spPr bwMode="auto">
          <a:xfrm>
            <a:off x="5135563" y="1801813"/>
            <a:ext cx="7610475" cy="3708400"/>
          </a:xfrm>
          <a:prstGeom prst="rect">
            <a:avLst/>
          </a:prstGeom>
          <a:noFill/>
          <a:ln w="9525">
            <a:noFill/>
            <a:miter lim="800000"/>
            <a:headEnd/>
            <a:tailEnd/>
          </a:ln>
        </p:spPr>
      </p:pic>
      <p:sp>
        <p:nvSpPr>
          <p:cNvPr id="51205"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Anzahlungsbuchungen erzeugen</a:t>
            </a:r>
            <a:endParaRPr lang="de-DE" smtClean="0"/>
          </a:p>
        </p:txBody>
      </p:sp>
      <p:sp>
        <p:nvSpPr>
          <p:cNvPr id="5120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D0308A9D-1D40-4455-A237-CC74ED44CD65}" type="slidenum">
              <a:rPr lang="de-DE" smtClean="0">
                <a:solidFill>
                  <a:srgbClr val="000000"/>
                </a:solidFill>
              </a:rPr>
              <a:pPr algn="r" eaLnBrk="1" hangingPunct="1">
                <a:lnSpc>
                  <a:spcPct val="100000"/>
                </a:lnSpc>
                <a:defRPr/>
              </a:pPr>
              <a:t>36</a:t>
            </a:fld>
            <a:endParaRPr lang="de-DE" smtClean="0">
              <a:solidFill>
                <a:srgbClr val="000000"/>
              </a:solidFill>
            </a:endParaRPr>
          </a:p>
        </p:txBody>
      </p:sp>
      <p:pic>
        <p:nvPicPr>
          <p:cNvPr id="51207" name="Grafik 11"/>
          <p:cNvPicPr>
            <a:picLocks noChangeAspect="1" noChangeArrowheads="1"/>
          </p:cNvPicPr>
          <p:nvPr/>
        </p:nvPicPr>
        <p:blipFill>
          <a:blip r:embed="rId4" cstate="print"/>
          <a:srcRect/>
          <a:stretch>
            <a:fillRect/>
          </a:stretch>
        </p:blipFill>
        <p:spPr bwMode="auto">
          <a:xfrm>
            <a:off x="2317750" y="5910263"/>
            <a:ext cx="1466850" cy="266700"/>
          </a:xfrm>
          <a:prstGeom prst="rect">
            <a:avLst/>
          </a:prstGeom>
          <a:noFill/>
          <a:ln w="9525">
            <a:noFill/>
            <a:miter lim="800000"/>
            <a:headEnd/>
            <a:tailEnd/>
          </a:ln>
        </p:spPr>
      </p:pic>
      <p:sp>
        <p:nvSpPr>
          <p:cNvPr id="51208" name="Rectangle 5"/>
          <p:cNvSpPr>
            <a:spLocks noChangeAspect="1" noChangeArrowheads="1"/>
          </p:cNvSpPr>
          <p:nvPr/>
        </p:nvSpPr>
        <p:spPr bwMode="auto">
          <a:xfrm>
            <a:off x="5151438" y="4887913"/>
            <a:ext cx="7451725" cy="431800"/>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1209" name="Rectangle 5"/>
          <p:cNvSpPr>
            <a:spLocks noChangeAspect="1" noChangeArrowheads="1"/>
          </p:cNvSpPr>
          <p:nvPr/>
        </p:nvSpPr>
        <p:spPr bwMode="auto">
          <a:xfrm>
            <a:off x="5151438" y="3873500"/>
            <a:ext cx="7485062" cy="212725"/>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pic>
        <p:nvPicPr>
          <p:cNvPr id="51210" name="Grafik 18"/>
          <p:cNvPicPr>
            <a:picLocks noChangeAspect="1" noChangeArrowheads="1"/>
          </p:cNvPicPr>
          <p:nvPr/>
        </p:nvPicPr>
        <p:blipFill>
          <a:blip r:embed="rId4" cstate="print"/>
          <a:srcRect/>
          <a:stretch>
            <a:fillRect/>
          </a:stretch>
        </p:blipFill>
        <p:spPr bwMode="auto">
          <a:xfrm>
            <a:off x="11136313" y="5510213"/>
            <a:ext cx="1466850" cy="266700"/>
          </a:xfrm>
          <a:prstGeom prst="rect">
            <a:avLst/>
          </a:prstGeom>
          <a:noFill/>
          <a:ln w="9525">
            <a:noFill/>
            <a:miter lim="800000"/>
            <a:headEnd/>
            <a:tailEnd/>
          </a:ln>
        </p:spPr>
      </p:pic>
      <p:sp>
        <p:nvSpPr>
          <p:cNvPr id="51211" name="Textfeld 6"/>
          <p:cNvSpPr txBox="1">
            <a:spLocks noChangeArrowheads="1"/>
          </p:cNvSpPr>
          <p:nvPr/>
        </p:nvSpPr>
        <p:spPr bwMode="auto">
          <a:xfrm>
            <a:off x="669925" y="3816350"/>
            <a:ext cx="4297363" cy="1422400"/>
          </a:xfrm>
          <a:prstGeom prst="rect">
            <a:avLst/>
          </a:prstGeom>
          <a:solidFill>
            <a:srgbClr val="DBF3C2"/>
          </a:solidFill>
          <a:ln w="9525">
            <a:noFill/>
            <a:miter lim="800000"/>
            <a:headEnd/>
            <a:tailEnd/>
          </a:ln>
        </p:spPr>
        <p:txBody>
          <a:bodyPr>
            <a:spAutoFit/>
          </a:bodyPr>
          <a:lstStyle/>
          <a:p>
            <a:pPr>
              <a:lnSpc>
                <a:spcPct val="90000"/>
              </a:lnSpc>
            </a:pPr>
            <a:r>
              <a:rPr lang="de-DE" sz="1600">
                <a:solidFill>
                  <a:srgbClr val="000000"/>
                </a:solidFill>
              </a:rPr>
              <a:t>Tipp: Sie können auch mehrere Schlussrechnungen auswählen und Buchungen erzeugen lassen. Eine Darstellung der zugehörigen Anzahlungsbuchungen im unteren Bereich ist dabei nicht möglich. </a:t>
            </a:r>
          </a:p>
        </p:txBody>
      </p:sp>
      <p:sp>
        <p:nvSpPr>
          <p:cNvPr id="5121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121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DE0AFF84-32EB-4143-978E-2BF5D8157CAA}"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el 1"/>
          <p:cNvSpPr>
            <a:spLocks noGrp="1"/>
          </p:cNvSpPr>
          <p:nvPr>
            <p:ph type="title"/>
          </p:nvPr>
        </p:nvSpPr>
        <p:spPr>
          <a:xfrm>
            <a:off x="669925" y="255588"/>
            <a:ext cx="10031413" cy="920750"/>
          </a:xfrm>
        </p:spPr>
        <p:txBody>
          <a:bodyPr/>
          <a:lstStyle/>
          <a:p>
            <a:pPr eaLnBrk="1" hangingPunct="1"/>
            <a:r>
              <a:rPr lang="de-DE" smtClean="0"/>
              <a:t>Umsetzung in den Rechnungswesen-Programmen</a:t>
            </a:r>
            <a:br>
              <a:rPr lang="de-DE" smtClean="0"/>
            </a:br>
            <a:r>
              <a:rPr lang="de-DE" sz="1800" smtClean="0"/>
              <a:t>Anzahlungsbuchungen erzeugen</a:t>
            </a:r>
            <a:endParaRPr lang="de-DE" smtClean="0"/>
          </a:p>
        </p:txBody>
      </p:sp>
      <p:sp>
        <p:nvSpPr>
          <p:cNvPr id="3" name="Inhaltsplatzhalter 2"/>
          <p:cNvSpPr>
            <a:spLocks noGrp="1"/>
          </p:cNvSpPr>
          <p:nvPr>
            <p:ph idx="1"/>
          </p:nvPr>
        </p:nvSpPr>
        <p:spPr>
          <a:xfrm>
            <a:off x="617538" y="1281113"/>
            <a:ext cx="11852275" cy="5324475"/>
          </a:xfrm>
        </p:spPr>
        <p:txBody>
          <a:bodyPr/>
          <a:lstStyle/>
          <a:p>
            <a:pPr eaLnBrk="1" hangingPunct="1">
              <a:buFont typeface="Wingdings" pitchFamily="2" charset="2"/>
              <a:buChar char="Ø"/>
              <a:defRPr/>
            </a:pPr>
            <a:endParaRPr lang="de-DE" sz="1600" dirty="0" smtClean="0"/>
          </a:p>
          <a:p>
            <a:pPr eaLnBrk="1" hangingPunct="1">
              <a:buFont typeface="Wingdings" pitchFamily="2" charset="2"/>
              <a:buChar char="Ø"/>
              <a:defRPr/>
            </a:pPr>
            <a:r>
              <a:rPr lang="de-DE" sz="1600" dirty="0" smtClean="0"/>
              <a:t>In einer Vorschau werden die erzeugten Buchungen dargestellt. Mit &lt;Weiter&gt;  können Sie die Anzahlungsbuchungen verarbeiten.</a:t>
            </a:r>
          </a:p>
          <a:p>
            <a:pPr eaLnBrk="1" hangingPunct="1">
              <a:buFont typeface="Wingdings" pitchFamily="2" charset="2"/>
              <a:buChar char="Ø"/>
              <a:defRPr/>
            </a:pPr>
            <a:endParaRPr lang="de-DE" sz="1600" dirty="0"/>
          </a:p>
          <a:p>
            <a:pPr eaLnBrk="1" hangingPunct="1">
              <a:buFont typeface="Wingdings" pitchFamily="2" charset="2"/>
              <a:buChar char="Ø"/>
              <a:defRPr/>
            </a:pPr>
            <a:endParaRPr lang="de-DE" sz="1600" dirty="0" smtClean="0"/>
          </a:p>
          <a:p>
            <a:pPr eaLnBrk="1" hangingPunct="1">
              <a:buFont typeface="Wingdings" pitchFamily="2" charset="2"/>
              <a:buChar char="Ø"/>
              <a:defRPr/>
            </a:pPr>
            <a:endParaRPr lang="de-DE" sz="1600" dirty="0"/>
          </a:p>
          <a:p>
            <a:pPr eaLnBrk="1" hangingPunct="1">
              <a:buFont typeface="Wingdings" pitchFamily="2" charset="2"/>
              <a:buChar char="Ø"/>
              <a:defRPr/>
            </a:pPr>
            <a:endParaRPr lang="de-DE" sz="1600" dirty="0" smtClean="0"/>
          </a:p>
          <a:p>
            <a:pPr marL="0" indent="0" eaLnBrk="1" hangingPunct="1">
              <a:buFont typeface="Wingdings" pitchFamily="2" charset="2"/>
              <a:buNone/>
              <a:defRPr/>
            </a:pPr>
            <a:endParaRPr lang="de-DE" sz="1600" dirty="0" smtClean="0"/>
          </a:p>
          <a:p>
            <a:pPr marL="0" indent="0" eaLnBrk="1" hangingPunct="1">
              <a:buFont typeface="Wingdings" pitchFamily="2" charset="2"/>
              <a:buNone/>
              <a:defRPr/>
            </a:pPr>
            <a:endParaRPr lang="de-DE" sz="1600" dirty="0"/>
          </a:p>
          <a:p>
            <a:pPr marL="0" indent="0" eaLnBrk="1" hangingPunct="1">
              <a:buFont typeface="Wingdings" pitchFamily="2" charset="2"/>
              <a:buNone/>
              <a:defRPr/>
            </a:pPr>
            <a:r>
              <a:rPr lang="de-DE" sz="1600" dirty="0" smtClean="0"/>
              <a:t/>
            </a:r>
            <a:br>
              <a:rPr lang="de-DE" sz="1600" dirty="0" smtClean="0"/>
            </a:br>
            <a:endParaRPr lang="de-DE" sz="1600" dirty="0" smtClean="0"/>
          </a:p>
          <a:p>
            <a:pPr eaLnBrk="1" hangingPunct="1">
              <a:buFont typeface="Wingdings" pitchFamily="2" charset="2"/>
              <a:buChar char="Ø"/>
              <a:defRPr/>
            </a:pPr>
            <a:endParaRPr lang="de-DE" sz="1600" dirty="0" smtClean="0"/>
          </a:p>
          <a:p>
            <a:pPr marL="0" indent="0" eaLnBrk="1" hangingPunct="1">
              <a:buFont typeface="Wingdings" pitchFamily="2" charset="2"/>
              <a:buNone/>
              <a:defRPr/>
            </a:pPr>
            <a:endParaRPr lang="de-DE" sz="1600" dirty="0"/>
          </a:p>
        </p:txBody>
      </p:sp>
      <p:sp>
        <p:nvSpPr>
          <p:cNvPr id="5222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BB1BC3D4-86FF-457E-B238-062375E0FBA1}" type="slidenum">
              <a:rPr lang="de-DE" smtClean="0">
                <a:solidFill>
                  <a:srgbClr val="000000"/>
                </a:solidFill>
              </a:rPr>
              <a:pPr algn="r" eaLnBrk="1" hangingPunct="1">
                <a:lnSpc>
                  <a:spcPct val="100000"/>
                </a:lnSpc>
                <a:defRPr/>
              </a:pPr>
              <a:t>37</a:t>
            </a:fld>
            <a:endParaRPr lang="de-DE" smtClean="0">
              <a:solidFill>
                <a:srgbClr val="000000"/>
              </a:solidFill>
            </a:endParaRPr>
          </a:p>
        </p:txBody>
      </p:sp>
      <p:pic>
        <p:nvPicPr>
          <p:cNvPr id="52229" name="Grafik 8"/>
          <p:cNvPicPr>
            <a:picLocks noChangeAspect="1" noChangeArrowheads="1"/>
          </p:cNvPicPr>
          <p:nvPr/>
        </p:nvPicPr>
        <p:blipFill>
          <a:blip r:embed="rId2" cstate="print"/>
          <a:srcRect/>
          <a:stretch>
            <a:fillRect/>
          </a:stretch>
        </p:blipFill>
        <p:spPr bwMode="auto">
          <a:xfrm>
            <a:off x="2038350" y="2505075"/>
            <a:ext cx="6619875" cy="1495425"/>
          </a:xfrm>
          <a:prstGeom prst="rect">
            <a:avLst/>
          </a:prstGeom>
          <a:noFill/>
          <a:ln w="9525">
            <a:noFill/>
            <a:miter lim="800000"/>
            <a:headEnd/>
            <a:tailEnd/>
          </a:ln>
        </p:spPr>
      </p:pic>
      <p:sp>
        <p:nvSpPr>
          <p:cNvPr id="52230" name="Rechteck 7"/>
          <p:cNvSpPr>
            <a:spLocks noChangeArrowheads="1"/>
          </p:cNvSpPr>
          <p:nvPr/>
        </p:nvSpPr>
        <p:spPr bwMode="auto">
          <a:xfrm>
            <a:off x="1030288" y="4633913"/>
            <a:ext cx="9793287" cy="611187"/>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r>
              <a:rPr lang="de-DE" sz="1600">
                <a:solidFill>
                  <a:srgbClr val="000000"/>
                </a:solidFill>
              </a:rPr>
              <a:t>Tipp: Sie können die Buchungen in einem bestehenden oder einem neuen Stapel verarbeiten.</a:t>
            </a:r>
          </a:p>
        </p:txBody>
      </p:sp>
      <p:sp>
        <p:nvSpPr>
          <p:cNvPr id="52231"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2232"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787F184F-6C1B-4679-9561-82DE9BFB5814}"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el 1"/>
          <p:cNvSpPr>
            <a:spLocks noGrp="1"/>
          </p:cNvSpPr>
          <p:nvPr>
            <p:ph type="title"/>
          </p:nvPr>
        </p:nvSpPr>
        <p:spPr/>
        <p:txBody>
          <a:bodyPr/>
          <a:lstStyle/>
          <a:p>
            <a:pPr eaLnBrk="1" hangingPunct="1"/>
            <a:r>
              <a:rPr lang="de-DE" smtClean="0"/>
              <a:t>Umsetzung in den Rechnungswesen-Programmen</a:t>
            </a:r>
            <a:br>
              <a:rPr lang="de-DE" smtClean="0"/>
            </a:br>
            <a:endParaRPr lang="de-DE" smtClean="0"/>
          </a:p>
        </p:txBody>
      </p:sp>
      <p:sp>
        <p:nvSpPr>
          <p:cNvPr id="53251" name="Inhaltsplatzhalter 2"/>
          <p:cNvSpPr>
            <a:spLocks noGrp="1"/>
          </p:cNvSpPr>
          <p:nvPr>
            <p:ph idx="1"/>
          </p:nvPr>
        </p:nvSpPr>
        <p:spPr>
          <a:xfrm>
            <a:off x="709613" y="1508125"/>
            <a:ext cx="11852275" cy="5164138"/>
          </a:xfrm>
        </p:spPr>
        <p:txBody>
          <a:bodyPr/>
          <a:lstStyle/>
          <a:p>
            <a:pPr marL="0" indent="0" eaLnBrk="1" hangingPunct="1">
              <a:buClr>
                <a:srgbClr val="8CD250"/>
              </a:buClr>
              <a:buFont typeface="Wingdings" pitchFamily="2" charset="2"/>
              <a:buNone/>
            </a:pPr>
            <a:r>
              <a:rPr lang="de-DE" sz="1600" i="1" smtClean="0">
                <a:solidFill>
                  <a:srgbClr val="000000"/>
                </a:solidFill>
              </a:rPr>
              <a:t>Der Kunde hat nun noch eine Zahlung von 23.800,00€ zu leisten</a:t>
            </a:r>
            <a:r>
              <a:rPr lang="de-DE" sz="1600" smtClean="0">
                <a:solidFill>
                  <a:srgbClr val="000000"/>
                </a:solidFill>
              </a:rPr>
              <a:t>.</a:t>
            </a:r>
          </a:p>
          <a:p>
            <a:pPr marL="0" indent="0" eaLnBrk="1" hangingPunct="1">
              <a:buFont typeface="Wingdings" pitchFamily="2" charset="2"/>
              <a:buNone/>
            </a:pPr>
            <a:r>
              <a:rPr lang="de-DE" sz="1600" smtClean="0"/>
              <a:t>Auf dem OPOS-Konto kann die offene Forderung nachvollzogen werden:</a:t>
            </a:r>
          </a:p>
          <a:p>
            <a:pPr marL="0" indent="0" eaLnBrk="1" hangingPunct="1">
              <a:buFont typeface="Wingdings" pitchFamily="2" charset="2"/>
              <a:buNone/>
            </a:pPr>
            <a:endParaRPr lang="de-DE" sz="1600" smtClean="0"/>
          </a:p>
          <a:p>
            <a:pPr marL="0" indent="0" eaLnBrk="1" hangingPunct="1">
              <a:buFont typeface="Wingdings" pitchFamily="2" charset="2"/>
              <a:buNone/>
            </a:pPr>
            <a:endParaRPr lang="de-DE" sz="1600" smtClean="0"/>
          </a:p>
        </p:txBody>
      </p:sp>
      <p:sp>
        <p:nvSpPr>
          <p:cNvPr id="53252"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84FDE960-0E22-444A-AD47-A7AB0C85ED4A}" type="slidenum">
              <a:rPr lang="de-DE" smtClean="0">
                <a:solidFill>
                  <a:srgbClr val="000000"/>
                </a:solidFill>
              </a:rPr>
              <a:pPr algn="r" eaLnBrk="1" hangingPunct="1">
                <a:lnSpc>
                  <a:spcPct val="100000"/>
                </a:lnSpc>
                <a:defRPr/>
              </a:pPr>
              <a:t>38</a:t>
            </a:fld>
            <a:endParaRPr lang="de-DE" smtClean="0">
              <a:solidFill>
                <a:srgbClr val="000000"/>
              </a:solidFill>
            </a:endParaRPr>
          </a:p>
        </p:txBody>
      </p:sp>
      <p:pic>
        <p:nvPicPr>
          <p:cNvPr id="53253" name="Grafik 6"/>
          <p:cNvPicPr>
            <a:picLocks noChangeAspect="1" noChangeArrowheads="1"/>
          </p:cNvPicPr>
          <p:nvPr/>
        </p:nvPicPr>
        <p:blipFill>
          <a:blip r:embed="rId2" cstate="print"/>
          <a:srcRect/>
          <a:stretch>
            <a:fillRect/>
          </a:stretch>
        </p:blipFill>
        <p:spPr bwMode="auto">
          <a:xfrm>
            <a:off x="4846638" y="2505075"/>
            <a:ext cx="7715250" cy="3168650"/>
          </a:xfrm>
          <a:prstGeom prst="rect">
            <a:avLst/>
          </a:prstGeom>
          <a:noFill/>
          <a:ln w="9525">
            <a:noFill/>
            <a:miter lim="800000"/>
            <a:headEnd/>
            <a:tailEnd/>
          </a:ln>
        </p:spPr>
      </p:pic>
      <p:sp>
        <p:nvSpPr>
          <p:cNvPr id="53254" name="Rectangle 5"/>
          <p:cNvSpPr>
            <a:spLocks noChangeArrowheads="1"/>
          </p:cNvSpPr>
          <p:nvPr/>
        </p:nvSpPr>
        <p:spPr bwMode="auto">
          <a:xfrm>
            <a:off x="11190288" y="4449763"/>
            <a:ext cx="1371600" cy="179387"/>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3255" name="Rectangle 5"/>
          <p:cNvSpPr>
            <a:spLocks noChangeArrowheads="1"/>
          </p:cNvSpPr>
          <p:nvPr/>
        </p:nvSpPr>
        <p:spPr bwMode="auto">
          <a:xfrm>
            <a:off x="5062538" y="4449763"/>
            <a:ext cx="1727200" cy="179387"/>
          </a:xfrm>
          <a:prstGeom prst="rect">
            <a:avLst/>
          </a:prstGeom>
          <a:noFill/>
          <a:ln w="38100" algn="ctr">
            <a:solidFill>
              <a:srgbClr val="FF0000"/>
            </a:solidFill>
            <a:miter lim="800000"/>
            <a:headEnd/>
            <a:tailEnd/>
          </a:ln>
          <a:effectLst/>
        </p:spPr>
        <p:txBody>
          <a:bodyPr wrap="none" lIns="90000" tIns="46800" rIns="90000" bIns="46800" anchor="ctr"/>
          <a:lstStyle/>
          <a:p>
            <a:pPr algn="ctr">
              <a:lnSpc>
                <a:spcPct val="90000"/>
              </a:lnSpc>
            </a:pPr>
            <a:endParaRPr lang="de-DE">
              <a:solidFill>
                <a:srgbClr val="000000"/>
              </a:solidFill>
            </a:endParaRPr>
          </a:p>
        </p:txBody>
      </p:sp>
      <p:sp>
        <p:nvSpPr>
          <p:cNvPr id="53256" name="Textfeld 9"/>
          <p:cNvSpPr txBox="1">
            <a:spLocks noChangeArrowheads="1"/>
          </p:cNvSpPr>
          <p:nvPr/>
        </p:nvSpPr>
        <p:spPr bwMode="auto">
          <a:xfrm>
            <a:off x="885825" y="2865438"/>
            <a:ext cx="3529013" cy="979487"/>
          </a:xfrm>
          <a:prstGeom prst="rect">
            <a:avLst/>
          </a:prstGeom>
          <a:solidFill>
            <a:srgbClr val="DBF3C2"/>
          </a:solidFill>
          <a:ln w="9525">
            <a:noFill/>
            <a:miter lim="800000"/>
            <a:headEnd/>
            <a:tailEnd/>
          </a:ln>
        </p:spPr>
        <p:txBody>
          <a:bodyPr>
            <a:spAutoFit/>
          </a:bodyPr>
          <a:lstStyle/>
          <a:p>
            <a:pPr>
              <a:lnSpc>
                <a:spcPct val="90000"/>
              </a:lnSpc>
            </a:pPr>
            <a:r>
              <a:rPr lang="de-DE" sz="1600">
                <a:solidFill>
                  <a:srgbClr val="000000"/>
                </a:solidFill>
              </a:rPr>
              <a:t>Tipp: Gruppieren Sie das OPOS-</a:t>
            </a:r>
          </a:p>
          <a:p>
            <a:pPr>
              <a:lnSpc>
                <a:spcPct val="90000"/>
              </a:lnSpc>
            </a:pPr>
            <a:r>
              <a:rPr lang="de-DE" sz="1600">
                <a:solidFill>
                  <a:srgbClr val="000000"/>
                </a:solidFill>
              </a:rPr>
              <a:t>Konto nach der Auftragsnummer so erhalten Sie den Saldo über alle Posten zu diesem Auftrag.</a:t>
            </a:r>
          </a:p>
        </p:txBody>
      </p:sp>
      <p:sp>
        <p:nvSpPr>
          <p:cNvPr id="5325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3258"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8B030AAE-FB7F-4A25-9DA2-624C855E058A}"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Übernahme der Anzahlungsinformationen aus Vorsystemen / Stapelverarbeitung</a:t>
            </a:r>
          </a:p>
        </p:txBody>
      </p:sp>
      <p:sp>
        <p:nvSpPr>
          <p:cNvPr id="3" name="Inhaltsplatzhalter 2"/>
          <p:cNvSpPr>
            <a:spLocks noGrp="1"/>
          </p:cNvSpPr>
          <p:nvPr>
            <p:ph idx="1"/>
          </p:nvPr>
        </p:nvSpPr>
        <p:spPr/>
        <p:txBody>
          <a:bodyPr/>
          <a:lstStyle/>
          <a:p>
            <a:pPr eaLnBrk="1" hangingPunct="1">
              <a:buClr>
                <a:srgbClr val="8CD250"/>
              </a:buClr>
              <a:buFont typeface="Wingdings" pitchFamily="2" charset="2"/>
              <a:buChar char="Ø"/>
              <a:defRPr/>
            </a:pPr>
            <a:r>
              <a:rPr lang="de-DE" sz="1600" dirty="0" smtClean="0">
                <a:solidFill>
                  <a:srgbClr val="000000"/>
                </a:solidFill>
              </a:rPr>
              <a:t>Sie können Buchungssätze mit Anzahlungsinformationen auch aus Vorsystemen übernehmen. Sowohl im DATEV- als auch im ASCII-Format werden diese Anzahlungsinformationen berücksichtigt. </a:t>
            </a:r>
          </a:p>
          <a:p>
            <a:pPr eaLnBrk="1" hangingPunct="1">
              <a:buClr>
                <a:srgbClr val="8CD250"/>
              </a:buClr>
              <a:buFont typeface="Wingdings" pitchFamily="2" charset="2"/>
              <a:buChar char="Ø"/>
              <a:defRPr/>
            </a:pPr>
            <a:r>
              <a:rPr lang="de-DE" sz="1600" dirty="0" smtClean="0">
                <a:solidFill>
                  <a:srgbClr val="000000"/>
                </a:solidFill>
              </a:rPr>
              <a:t>Bei der Übernahme (</a:t>
            </a:r>
            <a:r>
              <a:rPr lang="de-DE" sz="1600" b="1" dirty="0" smtClean="0">
                <a:solidFill>
                  <a:srgbClr val="000000"/>
                </a:solidFill>
              </a:rPr>
              <a:t>Stapelverarbeitung</a:t>
            </a:r>
            <a:r>
              <a:rPr lang="de-DE" sz="1600" dirty="0" smtClean="0">
                <a:solidFill>
                  <a:srgbClr val="000000"/>
                </a:solidFill>
              </a:rPr>
              <a:t>) von angeforderten Anzahlungen und deren Zahlung werden die abgeleiteten Buchungen (</a:t>
            </a:r>
            <a:r>
              <a:rPr lang="de-DE" sz="1600" dirty="0" smtClean="0">
                <a:solidFill>
                  <a:srgbClr val="000000"/>
                </a:solidFill>
                <a:sym typeface="Wingdings" pitchFamily="2" charset="2"/>
              </a:rPr>
              <a:t> </a:t>
            </a:r>
            <a:r>
              <a:rPr lang="de-DE" sz="1600" dirty="0" smtClean="0">
                <a:solidFill>
                  <a:srgbClr val="000000"/>
                </a:solidFill>
              </a:rPr>
              <a:t>Verrechnungskonto </a:t>
            </a:r>
            <a:r>
              <a:rPr lang="de-DE" sz="1600" dirty="0" err="1" smtClean="0">
                <a:solidFill>
                  <a:srgbClr val="000000"/>
                </a:solidFill>
              </a:rPr>
              <a:t>erh</a:t>
            </a:r>
            <a:r>
              <a:rPr lang="de-DE" sz="1600" dirty="0" smtClean="0">
                <a:solidFill>
                  <a:srgbClr val="000000"/>
                </a:solidFill>
              </a:rPr>
              <a:t>. Anzahlungen an erhaltene Anzahlungen) nicht automatisch erzeugt. Sie können diese Buchungen im Anschluss über </a:t>
            </a:r>
            <a:r>
              <a:rPr lang="de-DE" sz="1600" i="1" dirty="0" smtClean="0">
                <a:solidFill>
                  <a:srgbClr val="000000"/>
                </a:solidFill>
              </a:rPr>
              <a:t>Erfassen | Anzahlungsbuchungen erzeugen</a:t>
            </a:r>
            <a:r>
              <a:rPr lang="de-DE" sz="1600" dirty="0" smtClean="0">
                <a:solidFill>
                  <a:srgbClr val="000000"/>
                </a:solidFill>
              </a:rPr>
              <a:t> von Programm erstellen lassen.</a:t>
            </a:r>
          </a:p>
          <a:p>
            <a:pPr marL="0" indent="0" eaLnBrk="1" hangingPunct="1">
              <a:buClr>
                <a:srgbClr val="8CD250"/>
              </a:buClr>
              <a:buFont typeface="Wingdings" pitchFamily="2" charset="2"/>
              <a:buNone/>
              <a:defRPr/>
            </a:pPr>
            <a:endParaRPr lang="de-DE" sz="1600" dirty="0">
              <a:solidFill>
                <a:srgbClr val="000000"/>
              </a:solidFill>
            </a:endParaRPr>
          </a:p>
          <a:p>
            <a:pPr marL="0" indent="0" eaLnBrk="1" hangingPunct="1">
              <a:buClr>
                <a:srgbClr val="8CD250"/>
              </a:buClr>
              <a:buFont typeface="Wingdings" pitchFamily="2" charset="2"/>
              <a:buNone/>
              <a:defRPr/>
            </a:pPr>
            <a:r>
              <a:rPr lang="de-DE" sz="1600" dirty="0" smtClean="0">
                <a:solidFill>
                  <a:srgbClr val="000000"/>
                </a:solidFill>
              </a:rPr>
              <a:t/>
            </a:r>
            <a:br>
              <a:rPr lang="de-DE" sz="1600" dirty="0" smtClean="0">
                <a:solidFill>
                  <a:srgbClr val="000000"/>
                </a:solidFill>
              </a:rPr>
            </a:br>
            <a:endParaRPr lang="de-DE" sz="1600" dirty="0" smtClean="0">
              <a:solidFill>
                <a:srgbClr val="000000"/>
              </a:solidFill>
            </a:endParaRPr>
          </a:p>
          <a:p>
            <a:pPr marL="0" indent="0" eaLnBrk="1" hangingPunct="1">
              <a:buClr>
                <a:srgbClr val="8CD250"/>
              </a:buClr>
              <a:buFont typeface="Wingdings" pitchFamily="2" charset="2"/>
              <a:buNone/>
              <a:defRPr/>
            </a:pPr>
            <a:endParaRPr lang="de-DE" sz="1600" dirty="0" smtClean="0">
              <a:solidFill>
                <a:srgbClr val="C00000"/>
              </a:solidFill>
            </a:endParaRPr>
          </a:p>
          <a:p>
            <a:pPr marL="0" indent="0" eaLnBrk="1" hangingPunct="1">
              <a:buClr>
                <a:srgbClr val="8CD250"/>
              </a:buClr>
              <a:buFont typeface="Wingdings" pitchFamily="2" charset="2"/>
              <a:buNone/>
              <a:defRPr/>
            </a:pPr>
            <a:endParaRPr lang="de-DE" sz="1600" dirty="0">
              <a:solidFill>
                <a:srgbClr val="C00000"/>
              </a:solidFill>
            </a:endParaRPr>
          </a:p>
        </p:txBody>
      </p:sp>
      <p:sp>
        <p:nvSpPr>
          <p:cNvPr id="5427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4C840BA4-76D9-45DD-96E5-22FBDDED0CC7}" type="slidenum">
              <a:rPr lang="de-DE" smtClean="0">
                <a:solidFill>
                  <a:srgbClr val="000000"/>
                </a:solidFill>
              </a:rPr>
              <a:pPr algn="r" eaLnBrk="1" hangingPunct="1">
                <a:lnSpc>
                  <a:spcPct val="100000"/>
                </a:lnSpc>
                <a:defRPr/>
              </a:pPr>
              <a:t>39</a:t>
            </a:fld>
            <a:endParaRPr lang="de-DE" smtClean="0">
              <a:solidFill>
                <a:srgbClr val="000000"/>
              </a:solidFill>
            </a:endParaRPr>
          </a:p>
        </p:txBody>
      </p:sp>
      <p:sp>
        <p:nvSpPr>
          <p:cNvPr id="7" name="Textfeld 6"/>
          <p:cNvSpPr txBox="1"/>
          <p:nvPr/>
        </p:nvSpPr>
        <p:spPr>
          <a:xfrm>
            <a:off x="787400" y="5818188"/>
            <a:ext cx="11522075" cy="830262"/>
          </a:xfrm>
          <a:prstGeom prst="rect">
            <a:avLst/>
          </a:prstGeom>
          <a:solidFill>
            <a:srgbClr val="DBF3C2"/>
          </a:solidFill>
        </p:spPr>
        <p:txBody>
          <a:bodyPr>
            <a:spAutoFit/>
          </a:bodyPr>
          <a:lstStyle/>
          <a:p>
            <a:pPr>
              <a:spcBef>
                <a:spcPct val="50000"/>
              </a:spcBef>
              <a:buClr>
                <a:srgbClr val="8CD250"/>
              </a:buClr>
              <a:defRPr/>
            </a:pPr>
            <a:r>
              <a:rPr lang="de-DE" sz="1600" kern="0" dirty="0">
                <a:solidFill>
                  <a:srgbClr val="000000"/>
                </a:solidFill>
                <a:latin typeface="Verdana"/>
                <a:cs typeface="+mn-cs"/>
              </a:rPr>
              <a:t>Hinweis: Die Übernahme von Abschlagsrechnungen aus der Komponente Auftragswesen in DATEV Mittelstand Faktura und Rechnungswesen pro ist im Kapitel „Zusammenspiel Auftragswesen und Rechnungswesen“ beschrieben.</a:t>
            </a:r>
          </a:p>
        </p:txBody>
      </p:sp>
      <p:pic>
        <p:nvPicPr>
          <p:cNvPr id="54278" name="Grafik 8" descr="Bildschirmausschnitt"/>
          <p:cNvPicPr>
            <a:picLocks noChangeAspect="1"/>
          </p:cNvPicPr>
          <p:nvPr/>
        </p:nvPicPr>
        <p:blipFill>
          <a:blip r:embed="rId2" cstate="print"/>
          <a:srcRect/>
          <a:stretch>
            <a:fillRect/>
          </a:stretch>
        </p:blipFill>
        <p:spPr bwMode="auto">
          <a:xfrm>
            <a:off x="2614613" y="3214688"/>
            <a:ext cx="9229725" cy="2387600"/>
          </a:xfrm>
          <a:prstGeom prst="rect">
            <a:avLst/>
          </a:prstGeom>
          <a:noFill/>
          <a:ln w="9525">
            <a:noFill/>
            <a:miter lim="800000"/>
            <a:headEnd/>
            <a:tailEnd/>
          </a:ln>
        </p:spPr>
      </p:pic>
      <p:sp>
        <p:nvSpPr>
          <p:cNvPr id="54279" name="Rectangle 5"/>
          <p:cNvSpPr txBox="1">
            <a:spLocks noChangeAspect="1" noChangeArrowheads="1"/>
          </p:cNvSpPr>
          <p:nvPr/>
        </p:nvSpPr>
        <p:spPr bwMode="auto">
          <a:xfrm>
            <a:off x="5062538" y="3513138"/>
            <a:ext cx="3562350" cy="360362"/>
          </a:xfrm>
          <a:prstGeom prst="rect">
            <a:avLst/>
          </a:prstGeom>
          <a:noFill/>
          <a:ln w="38100" algn="ctr">
            <a:solidFill>
              <a:srgbClr val="FF0000"/>
            </a:solidFill>
            <a:miter lim="800000"/>
            <a:headEnd/>
            <a:tailEnd/>
          </a:ln>
          <a:effectLst/>
        </p:spPr>
        <p:txBody>
          <a:bodyPr wrap="none" lIns="90000" tIns="46800" rIns="90000" bIns="46800" anchor="ctr"/>
          <a:lstStyle/>
          <a:p>
            <a:pPr>
              <a:lnSpc>
                <a:spcPct val="90000"/>
              </a:lnSpc>
              <a:spcBef>
                <a:spcPct val="50000"/>
              </a:spcBef>
              <a:buClr>
                <a:srgbClr val="8CD250"/>
              </a:buClr>
              <a:buFont typeface="Wingdings" pitchFamily="2" charset="2"/>
              <a:buNone/>
            </a:pPr>
            <a:endParaRPr lang="de-DE">
              <a:solidFill>
                <a:srgbClr val="000000"/>
              </a:solidFill>
            </a:endParaRPr>
          </a:p>
        </p:txBody>
      </p:sp>
      <p:pic>
        <p:nvPicPr>
          <p:cNvPr id="54280" name="Grafik 12"/>
          <p:cNvPicPr>
            <a:picLocks noChangeAspect="1" noChangeArrowheads="1"/>
          </p:cNvPicPr>
          <p:nvPr/>
        </p:nvPicPr>
        <p:blipFill>
          <a:blip r:embed="rId3" cstate="print"/>
          <a:srcRect/>
          <a:stretch>
            <a:fillRect/>
          </a:stretch>
        </p:blipFill>
        <p:spPr bwMode="auto">
          <a:xfrm>
            <a:off x="10402888" y="5457825"/>
            <a:ext cx="1466850" cy="266700"/>
          </a:xfrm>
          <a:prstGeom prst="rect">
            <a:avLst/>
          </a:prstGeom>
          <a:noFill/>
          <a:ln w="9525">
            <a:noFill/>
            <a:miter lim="800000"/>
            <a:headEnd/>
            <a:tailEnd/>
          </a:ln>
        </p:spPr>
      </p:pic>
      <p:sp>
        <p:nvSpPr>
          <p:cNvPr id="54281"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4282"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29B5B325-8AA8-4FF5-8102-4D6D53E588FF}"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eaLnBrk="1" hangingPunct="1"/>
            <a:r>
              <a:rPr lang="de-DE" smtClean="0"/>
              <a:t>Erhaltene Anzahlungen und deren Besonderheiten in der Praxis</a:t>
            </a:r>
          </a:p>
        </p:txBody>
      </p:sp>
      <p:sp>
        <p:nvSpPr>
          <p:cNvPr id="3" name="Inhaltsplatzhalter 2"/>
          <p:cNvSpPr>
            <a:spLocks noGrp="1"/>
          </p:cNvSpPr>
          <p:nvPr>
            <p:ph idx="1"/>
          </p:nvPr>
        </p:nvSpPr>
        <p:spPr/>
        <p:txBody>
          <a:bodyPr/>
          <a:lstStyle/>
          <a:p>
            <a:pPr marL="0" indent="0" eaLnBrk="1" hangingPunct="1">
              <a:buFont typeface="Wingdings" pitchFamily="2" charset="2"/>
              <a:buNone/>
              <a:defRPr/>
            </a:pPr>
            <a:r>
              <a:rPr lang="de-DE" sz="1600" dirty="0" smtClean="0"/>
              <a:t>Bei </a:t>
            </a:r>
            <a:r>
              <a:rPr lang="de-DE" sz="1600" b="1" dirty="0" smtClean="0"/>
              <a:t>erhaltenen Anzahlungen </a:t>
            </a:r>
            <a:r>
              <a:rPr lang="de-DE" sz="1600" dirty="0" smtClean="0"/>
              <a:t>erhält der Leistende einen Geldeingang seines Kunden, ohne dass die Leistung erbracht oder vollständig erbracht wurde. </a:t>
            </a:r>
          </a:p>
          <a:p>
            <a:pPr marL="0" indent="0" eaLnBrk="1" hangingPunct="1">
              <a:buFont typeface="Wingdings" pitchFamily="2" charset="2"/>
              <a:buNone/>
              <a:defRPr/>
            </a:pPr>
            <a:r>
              <a:rPr lang="de-DE" sz="1600" dirty="0" smtClean="0"/>
              <a:t>Die Erstellung der Abschlagsrechnung (angeforderte Anzahlung) und der Zahlungseingang vor Leistungserbringung führen im betrieblichen Rechnungswesen zu folgenden </a:t>
            </a:r>
            <a:r>
              <a:rPr lang="de-DE" sz="1600" b="1" dirty="0" smtClean="0"/>
              <a:t>Besonderheiten</a:t>
            </a:r>
            <a:r>
              <a:rPr lang="de-DE" sz="1600" dirty="0" smtClean="0"/>
              <a:t>:</a:t>
            </a:r>
            <a:br>
              <a:rPr lang="de-DE" sz="1600" dirty="0" smtClean="0"/>
            </a:br>
            <a:endParaRPr lang="de-DE" sz="1600" dirty="0" smtClean="0"/>
          </a:p>
          <a:p>
            <a:pPr eaLnBrk="1" hangingPunct="1">
              <a:buClr>
                <a:srgbClr val="8CD250"/>
              </a:buClr>
              <a:buFont typeface="Wingdings" pitchFamily="2" charset="2"/>
              <a:buChar char="Ø"/>
              <a:defRPr/>
            </a:pPr>
            <a:r>
              <a:rPr lang="de-DE" sz="1600" dirty="0">
                <a:solidFill>
                  <a:srgbClr val="000000"/>
                </a:solidFill>
              </a:rPr>
              <a:t>Die Umsatzsteuer entsteht </a:t>
            </a:r>
            <a:r>
              <a:rPr lang="de-DE" sz="1600" dirty="0" smtClean="0">
                <a:solidFill>
                  <a:srgbClr val="000000"/>
                </a:solidFill>
              </a:rPr>
              <a:t>nicht </a:t>
            </a:r>
            <a:r>
              <a:rPr lang="de-DE" sz="1600" dirty="0">
                <a:solidFill>
                  <a:srgbClr val="000000"/>
                </a:solidFill>
              </a:rPr>
              <a:t>bei der </a:t>
            </a:r>
            <a:r>
              <a:rPr lang="de-DE" sz="1600" dirty="0" smtClean="0">
                <a:solidFill>
                  <a:srgbClr val="000000"/>
                </a:solidFill>
              </a:rPr>
              <a:t>Erstellung der </a:t>
            </a:r>
            <a:r>
              <a:rPr lang="de-DE" sz="1600" dirty="0">
                <a:solidFill>
                  <a:srgbClr val="000000"/>
                </a:solidFill>
              </a:rPr>
              <a:t>Abschlagsrechnung, sondern erst beim Geldeingang der </a:t>
            </a:r>
            <a:r>
              <a:rPr lang="de-DE" sz="1600" dirty="0" smtClean="0">
                <a:solidFill>
                  <a:srgbClr val="000000"/>
                </a:solidFill>
              </a:rPr>
              <a:t>Abschlagsrechnung (</a:t>
            </a:r>
            <a:r>
              <a:rPr lang="de-DE" sz="1600" dirty="0" smtClean="0"/>
              <a:t>erhaltene Anzahlung</a:t>
            </a:r>
            <a:r>
              <a:rPr lang="de-DE" sz="1600" dirty="0" smtClean="0">
                <a:solidFill>
                  <a:srgbClr val="000000"/>
                </a:solidFill>
              </a:rPr>
              <a:t>).</a:t>
            </a:r>
            <a:br>
              <a:rPr lang="de-DE" sz="1600" dirty="0" smtClean="0">
                <a:solidFill>
                  <a:srgbClr val="000000"/>
                </a:solidFill>
              </a:rPr>
            </a:br>
            <a:endParaRPr lang="de-DE" sz="1600" dirty="0" smtClean="0">
              <a:solidFill>
                <a:srgbClr val="000000"/>
              </a:solidFill>
            </a:endParaRPr>
          </a:p>
          <a:p>
            <a:pPr eaLnBrk="1" hangingPunct="1">
              <a:buClr>
                <a:srgbClr val="8CD250"/>
              </a:buClr>
              <a:buFont typeface="Wingdings" pitchFamily="2" charset="2"/>
              <a:buChar char="Ø"/>
              <a:defRPr/>
            </a:pPr>
            <a:r>
              <a:rPr lang="de-DE" sz="1600" dirty="0">
                <a:solidFill>
                  <a:srgbClr val="000000"/>
                </a:solidFill>
              </a:rPr>
              <a:t>Eine angeforderte Anzahlung (Abschlagsrechnung) ist keine Forderung, sondern ein schwebendes </a:t>
            </a:r>
            <a:r>
              <a:rPr lang="de-DE" sz="1600" dirty="0" smtClean="0">
                <a:solidFill>
                  <a:srgbClr val="000000"/>
                </a:solidFill>
              </a:rPr>
              <a:t>Geschäft. Wird die angeforderte Anzahlung gebucht um den Zahlungseingang zu überwachen </a:t>
            </a:r>
            <a:r>
              <a:rPr lang="de-DE" sz="1600" dirty="0">
                <a:solidFill>
                  <a:srgbClr val="000000"/>
                </a:solidFill>
              </a:rPr>
              <a:t>bzw. </a:t>
            </a:r>
            <a:r>
              <a:rPr lang="de-DE" sz="1600" dirty="0" smtClean="0">
                <a:solidFill>
                  <a:srgbClr val="000000"/>
                </a:solidFill>
              </a:rPr>
              <a:t>das Mahnwesen zu nutzen, wird sie auch als Forderung ausgewiesen.</a:t>
            </a:r>
            <a:br>
              <a:rPr lang="de-DE" sz="1600" dirty="0" smtClean="0">
                <a:solidFill>
                  <a:srgbClr val="000000"/>
                </a:solidFill>
              </a:rPr>
            </a:br>
            <a:endParaRPr lang="de-DE" sz="1600" dirty="0" smtClean="0">
              <a:solidFill>
                <a:srgbClr val="000000"/>
              </a:solidFill>
            </a:endParaRPr>
          </a:p>
          <a:p>
            <a:pPr eaLnBrk="1" hangingPunct="1">
              <a:buClr>
                <a:srgbClr val="8CD250"/>
              </a:buClr>
              <a:buFont typeface="Wingdings" pitchFamily="2" charset="2"/>
              <a:buChar char="Ø"/>
              <a:defRPr/>
            </a:pPr>
            <a:r>
              <a:rPr lang="de-DE" sz="1600" dirty="0" smtClean="0">
                <a:solidFill>
                  <a:srgbClr val="000000"/>
                </a:solidFill>
              </a:rPr>
              <a:t>Der </a:t>
            </a:r>
            <a:r>
              <a:rPr lang="de-DE" sz="1600" dirty="0">
                <a:solidFill>
                  <a:srgbClr val="000000"/>
                </a:solidFill>
              </a:rPr>
              <a:t>Erlös entsteht, wenn die Leistung erbracht wurde und wird mit der Schlussrechnung gebucht</a:t>
            </a:r>
            <a:r>
              <a:rPr lang="de-DE" sz="1600" dirty="0" smtClean="0">
                <a:solidFill>
                  <a:srgbClr val="000000"/>
                </a:solidFill>
              </a:rPr>
              <a:t>.</a:t>
            </a:r>
            <a:br>
              <a:rPr lang="de-DE" sz="1600" dirty="0" smtClean="0">
                <a:solidFill>
                  <a:srgbClr val="000000"/>
                </a:solidFill>
              </a:rPr>
            </a:br>
            <a:endParaRPr lang="de-DE" sz="1600" dirty="0" smtClean="0">
              <a:solidFill>
                <a:srgbClr val="000000"/>
              </a:solidFill>
            </a:endParaRPr>
          </a:p>
          <a:p>
            <a:pPr eaLnBrk="1" hangingPunct="1">
              <a:buClr>
                <a:srgbClr val="8CD250"/>
              </a:buClr>
              <a:buFont typeface="Wingdings" pitchFamily="2" charset="2"/>
              <a:buChar char="Ø"/>
              <a:defRPr/>
            </a:pPr>
            <a:r>
              <a:rPr lang="de-DE" sz="1600" dirty="0" smtClean="0">
                <a:solidFill>
                  <a:srgbClr val="000000"/>
                </a:solidFill>
              </a:rPr>
              <a:t>Häufig </a:t>
            </a:r>
            <a:r>
              <a:rPr lang="de-DE" sz="1600" dirty="0">
                <a:solidFill>
                  <a:srgbClr val="000000"/>
                </a:solidFill>
              </a:rPr>
              <a:t>kommt es innerhalb eines Auftrags zu mehreren Anzahlungen, die unterschiedliche Rechnungsnummern haben und sich über mehrere Jahre erstrecken. Für die Schlussrechnung müssen die tatsächlich erhaltenen Anzahlungen jahresübergreifend berücksichtig werden. </a:t>
            </a:r>
          </a:p>
          <a:p>
            <a:pPr marL="0" indent="0" eaLnBrk="1" hangingPunct="1">
              <a:buClr>
                <a:srgbClr val="8CD250"/>
              </a:buClr>
              <a:buFont typeface="Wingdings" pitchFamily="2" charset="2"/>
              <a:buNone/>
              <a:defRPr/>
            </a:pPr>
            <a:endParaRPr lang="de-DE" sz="1600" dirty="0">
              <a:solidFill>
                <a:srgbClr val="000000"/>
              </a:solidFill>
            </a:endParaRPr>
          </a:p>
          <a:p>
            <a:pPr eaLnBrk="1" hangingPunct="1">
              <a:buClr>
                <a:srgbClr val="8CD250"/>
              </a:buClr>
              <a:buFont typeface="Wingdings" pitchFamily="2" charset="2"/>
              <a:buChar char="Ø"/>
              <a:defRPr/>
            </a:pPr>
            <a:endParaRPr lang="de-DE" sz="1600" dirty="0" smtClean="0"/>
          </a:p>
          <a:p>
            <a:pPr marL="0" indent="0" eaLnBrk="1" hangingPunct="1">
              <a:buFont typeface="Wingdings" pitchFamily="2" charset="2"/>
              <a:buNone/>
              <a:defRPr/>
            </a:pPr>
            <a:endParaRPr lang="de-DE" sz="1600" dirty="0"/>
          </a:p>
          <a:p>
            <a:pPr marL="0" indent="0" eaLnBrk="1" hangingPunct="1">
              <a:buFont typeface="Wingdings" pitchFamily="2" charset="2"/>
              <a:buNone/>
              <a:defRPr/>
            </a:pPr>
            <a:r>
              <a:rPr lang="de-DE" dirty="0" smtClean="0"/>
              <a:t/>
            </a:r>
            <a:br>
              <a:rPr lang="de-DE" dirty="0" smtClean="0"/>
            </a:br>
            <a:endParaRPr lang="de-DE" dirty="0" smtClean="0"/>
          </a:p>
          <a:p>
            <a:pPr marL="0" indent="0" eaLnBrk="1" hangingPunct="1">
              <a:buFont typeface="Wingdings" pitchFamily="2" charset="2"/>
              <a:buNone/>
              <a:defRPr/>
            </a:pPr>
            <a:endParaRPr lang="de-DE" dirty="0"/>
          </a:p>
          <a:p>
            <a:pPr marL="0" indent="0" eaLnBrk="1" hangingPunct="1">
              <a:buFont typeface="Wingdings" pitchFamily="2" charset="2"/>
              <a:buNone/>
              <a:defRPr/>
            </a:pPr>
            <a:endParaRPr lang="de-DE" dirty="0"/>
          </a:p>
        </p:txBody>
      </p:sp>
      <p:sp>
        <p:nvSpPr>
          <p:cNvPr id="1843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26AAC18-EE95-43E2-AF1E-10944C2626B0}" type="slidenum">
              <a:rPr lang="de-DE" smtClean="0">
                <a:solidFill>
                  <a:srgbClr val="000000"/>
                </a:solidFill>
              </a:rPr>
              <a:pPr algn="r" eaLnBrk="1" hangingPunct="1">
                <a:lnSpc>
                  <a:spcPct val="100000"/>
                </a:lnSpc>
                <a:defRPr/>
              </a:pPr>
              <a:t>4</a:t>
            </a:fld>
            <a:endParaRPr lang="de-DE" smtClean="0">
              <a:solidFill>
                <a:srgbClr val="000000"/>
              </a:solidFill>
            </a:endParaRPr>
          </a:p>
        </p:txBody>
      </p:sp>
      <p:sp>
        <p:nvSpPr>
          <p:cNvPr id="1843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18438"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DA82CF81-8449-4835-96F8-E1DDC2B41C50}"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hteck 6"/>
          <p:cNvSpPr>
            <a:spLocks noChangeArrowheads="1"/>
          </p:cNvSpPr>
          <p:nvPr/>
        </p:nvSpPr>
        <p:spPr bwMode="auto">
          <a:xfrm>
            <a:off x="488950" y="4576763"/>
            <a:ext cx="11290300" cy="731837"/>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55299" name="Titel 1"/>
          <p:cNvSpPr>
            <a:spLocks noGrp="1"/>
          </p:cNvSpPr>
          <p:nvPr>
            <p:ph type="title"/>
          </p:nvPr>
        </p:nvSpPr>
        <p:spPr/>
        <p:txBody>
          <a:bodyPr anchor="b"/>
          <a:lstStyle/>
          <a:p>
            <a:pPr eaLnBrk="1" hangingPunct="1"/>
            <a:r>
              <a:rPr lang="de-DE" smtClean="0"/>
              <a:t>Umsetzung in den Rechnungswesen-Programmen</a:t>
            </a:r>
            <a:br>
              <a:rPr lang="de-DE" smtClean="0"/>
            </a:br>
            <a:endParaRPr lang="de-DE" smtClean="0"/>
          </a:p>
        </p:txBody>
      </p:sp>
      <p:sp>
        <p:nvSpPr>
          <p:cNvPr id="3" name="Inhaltsplatzhalter 2"/>
          <p:cNvSpPr>
            <a:spLocks noGrp="1"/>
          </p:cNvSpPr>
          <p:nvPr>
            <p:ph idx="1"/>
          </p:nvPr>
        </p:nvSpPr>
        <p:spPr>
          <a:xfrm>
            <a:off x="598488" y="1136650"/>
            <a:ext cx="11852275" cy="5164138"/>
          </a:xfrm>
        </p:spPr>
        <p:txBody>
          <a:bodyPr/>
          <a:lstStyle/>
          <a:p>
            <a:pPr marL="0" indent="0" eaLnBrk="1" hangingPunct="1">
              <a:buFont typeface="Wingdings" pitchFamily="2" charset="2"/>
              <a:buNone/>
              <a:defRPr/>
            </a:pPr>
            <a:endParaRPr lang="de-DE" sz="1600" b="1" dirty="0"/>
          </a:p>
          <a:p>
            <a:pPr marL="0" indent="0" eaLnBrk="1" hangingPunct="1">
              <a:buFont typeface="Wingdings" pitchFamily="2" charset="2"/>
              <a:buNone/>
              <a:defRPr/>
            </a:pPr>
            <a:endParaRPr lang="de-DE" sz="1600" dirty="0" smtClean="0"/>
          </a:p>
          <a:p>
            <a:pPr eaLnBrk="1" hangingPunct="1">
              <a:buFont typeface="Wingdings" pitchFamily="2" charset="2"/>
              <a:buChar char="Ø"/>
              <a:defRPr/>
            </a:pPr>
            <a:r>
              <a:rPr lang="de-DE" sz="2400" dirty="0" smtClean="0"/>
              <a:t>Voraussetzungen schaffen</a:t>
            </a:r>
            <a:br>
              <a:rPr lang="de-DE" sz="2400" dirty="0" smtClean="0"/>
            </a:br>
            <a:endParaRPr lang="de-DE" sz="2400" dirty="0" smtClean="0"/>
          </a:p>
          <a:p>
            <a:pPr eaLnBrk="1" hangingPunct="1">
              <a:buFont typeface="Wingdings" pitchFamily="2" charset="2"/>
              <a:buChar char="Ø"/>
              <a:defRPr/>
            </a:pPr>
            <a:r>
              <a:rPr lang="de-DE" sz="2400" dirty="0" smtClean="0"/>
              <a:t>Anzahlungsbuchungen erfassen (Buchungsbeispiel)</a:t>
            </a:r>
            <a:br>
              <a:rPr lang="de-DE" sz="2400" dirty="0" smtClean="0"/>
            </a:br>
            <a:endParaRPr lang="de-DE" sz="2400" dirty="0" smtClean="0"/>
          </a:p>
          <a:p>
            <a:pPr eaLnBrk="1" hangingPunct="1">
              <a:buFont typeface="Wingdings" pitchFamily="2" charset="2"/>
              <a:buChar char="Ø"/>
              <a:defRPr/>
            </a:pPr>
            <a:r>
              <a:rPr lang="de-DE" sz="2400" dirty="0" smtClean="0"/>
              <a:t>Anzahlungsbuchungen vom Programm erzeugen</a:t>
            </a:r>
            <a:br>
              <a:rPr lang="de-DE" sz="2400" dirty="0" smtClean="0"/>
            </a:br>
            <a:endParaRPr lang="de-DE" sz="2400" dirty="0" smtClean="0"/>
          </a:p>
          <a:p>
            <a:pPr eaLnBrk="1" hangingPunct="1">
              <a:buFont typeface="Wingdings" pitchFamily="2" charset="2"/>
              <a:buChar char="Ø"/>
              <a:defRPr/>
            </a:pPr>
            <a:r>
              <a:rPr lang="de-DE" sz="2400" dirty="0" smtClean="0"/>
              <a:t>Auswertungen</a:t>
            </a:r>
            <a:r>
              <a:rPr lang="de-DE" sz="1600" dirty="0"/>
              <a:t/>
            </a:r>
            <a:br>
              <a:rPr lang="de-DE" sz="1600" dirty="0"/>
            </a:br>
            <a:endParaRPr lang="de-DE" sz="1600" dirty="0" smtClean="0"/>
          </a:p>
          <a:p>
            <a:pPr marL="0" indent="0" eaLnBrk="1" hangingPunct="1">
              <a:buFont typeface="Wingdings" pitchFamily="2" charset="2"/>
              <a:buNone/>
              <a:defRPr/>
            </a:pPr>
            <a:endParaRPr lang="de-DE" dirty="0"/>
          </a:p>
        </p:txBody>
      </p:sp>
      <p:sp>
        <p:nvSpPr>
          <p:cNvPr id="55301"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695DE307-17C9-4EA0-97FE-4A53FA8B5B71}" type="slidenum">
              <a:rPr lang="de-DE" smtClean="0">
                <a:solidFill>
                  <a:srgbClr val="000000"/>
                </a:solidFill>
              </a:rPr>
              <a:pPr algn="r" eaLnBrk="1" hangingPunct="1">
                <a:lnSpc>
                  <a:spcPct val="100000"/>
                </a:lnSpc>
                <a:defRPr/>
              </a:pPr>
              <a:t>40</a:t>
            </a:fld>
            <a:endParaRPr lang="de-DE" smtClean="0">
              <a:solidFill>
                <a:srgbClr val="000000"/>
              </a:solidFill>
            </a:endParaRPr>
          </a:p>
        </p:txBody>
      </p:sp>
      <p:sp>
        <p:nvSpPr>
          <p:cNvPr id="5530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530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2ABAE226-D0EF-4AE4-B870-5382AA6C7400}"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hteck 11"/>
          <p:cNvSpPr>
            <a:spLocks noChangeArrowheads="1"/>
          </p:cNvSpPr>
          <p:nvPr/>
        </p:nvSpPr>
        <p:spPr bwMode="auto">
          <a:xfrm>
            <a:off x="587375" y="3225800"/>
            <a:ext cx="6275388" cy="936625"/>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56323"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Auswertungen</a:t>
            </a:r>
            <a:endParaRPr lang="de-DE" smtClean="0"/>
          </a:p>
        </p:txBody>
      </p:sp>
      <p:sp>
        <p:nvSpPr>
          <p:cNvPr id="3" name="Inhaltsplatzhalter 2"/>
          <p:cNvSpPr>
            <a:spLocks noGrp="1"/>
          </p:cNvSpPr>
          <p:nvPr>
            <p:ph idx="1"/>
          </p:nvPr>
        </p:nvSpPr>
        <p:spPr>
          <a:xfrm>
            <a:off x="617538" y="1281113"/>
            <a:ext cx="11852275" cy="5324475"/>
          </a:xfrm>
        </p:spPr>
        <p:txBody>
          <a:bodyPr/>
          <a:lstStyle/>
          <a:p>
            <a:pPr eaLnBrk="1" hangingPunct="1">
              <a:buFont typeface="Wingdings" pitchFamily="2" charset="2"/>
              <a:buChar char="Ø"/>
              <a:defRPr/>
            </a:pPr>
            <a:r>
              <a:rPr lang="de-DE" sz="1600" dirty="0"/>
              <a:t>In verschiedenen Auswertungen  (z. B. Kontoblatt, Buchungsübersicht, Primanota) können Sie die </a:t>
            </a:r>
            <a:r>
              <a:rPr lang="de-DE" sz="1600" dirty="0" smtClean="0"/>
              <a:t>Spalten </a:t>
            </a:r>
            <a:r>
              <a:rPr lang="de-DE" sz="1600" dirty="0"/>
              <a:t>Auftragsnummer und </a:t>
            </a:r>
            <a:r>
              <a:rPr lang="de-DE" sz="1600" dirty="0" smtClean="0"/>
              <a:t>den Buchungstyp aufnehmen:</a:t>
            </a:r>
            <a:endParaRPr lang="de-DE" sz="1600" dirty="0"/>
          </a:p>
          <a:p>
            <a:pPr eaLnBrk="1" hangingPunct="1">
              <a:buFont typeface="Wingdings" pitchFamily="2" charset="2"/>
              <a:buChar char="Ø"/>
              <a:defRPr/>
            </a:pPr>
            <a:endParaRPr lang="de-DE" sz="1600" dirty="0" smtClean="0"/>
          </a:p>
          <a:p>
            <a:pPr eaLnBrk="1" hangingPunct="1">
              <a:buFont typeface="Wingdings" pitchFamily="2" charset="2"/>
              <a:buChar char="Ø"/>
              <a:defRPr/>
            </a:pPr>
            <a:r>
              <a:rPr lang="de-DE" sz="1600" dirty="0" smtClean="0"/>
              <a:t>Öffnen Sie das Kontextmenü der Auswertung </a:t>
            </a:r>
            <a:br>
              <a:rPr lang="de-DE" sz="1600" dirty="0" smtClean="0"/>
            </a:br>
            <a:r>
              <a:rPr lang="de-DE" sz="1600" dirty="0" smtClean="0"/>
              <a:t>und wählen Sie </a:t>
            </a:r>
            <a:r>
              <a:rPr lang="de-DE" sz="1600" i="1" dirty="0" smtClean="0"/>
              <a:t>Einstellungen Liste | Spalten.</a:t>
            </a:r>
          </a:p>
          <a:p>
            <a:pPr marL="0" indent="0" eaLnBrk="1" hangingPunct="1">
              <a:buFont typeface="Wingdings" pitchFamily="2" charset="2"/>
              <a:buNone/>
              <a:defRPr/>
            </a:pPr>
            <a:endParaRPr lang="de-DE" sz="1600" dirty="0"/>
          </a:p>
        </p:txBody>
      </p:sp>
      <p:sp>
        <p:nvSpPr>
          <p:cNvPr id="56325"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F5A30675-81A2-4BFB-9B78-67AFE015BB10}" type="slidenum">
              <a:rPr lang="de-DE" smtClean="0">
                <a:solidFill>
                  <a:srgbClr val="000000"/>
                </a:solidFill>
              </a:rPr>
              <a:pPr algn="r" eaLnBrk="1" hangingPunct="1">
                <a:lnSpc>
                  <a:spcPct val="100000"/>
                </a:lnSpc>
                <a:defRPr/>
              </a:pPr>
              <a:t>41</a:t>
            </a:fld>
            <a:endParaRPr lang="de-DE" smtClean="0">
              <a:solidFill>
                <a:srgbClr val="000000"/>
              </a:solidFill>
            </a:endParaRPr>
          </a:p>
        </p:txBody>
      </p:sp>
      <p:pic>
        <p:nvPicPr>
          <p:cNvPr id="56326" name="Grafik 10"/>
          <p:cNvPicPr>
            <a:picLocks noChangeAspect="1" noChangeArrowheads="1"/>
          </p:cNvPicPr>
          <p:nvPr/>
        </p:nvPicPr>
        <p:blipFill>
          <a:blip r:embed="rId2" cstate="print"/>
          <a:srcRect/>
          <a:stretch>
            <a:fillRect/>
          </a:stretch>
        </p:blipFill>
        <p:spPr bwMode="auto">
          <a:xfrm>
            <a:off x="741363" y="4297363"/>
            <a:ext cx="8574087" cy="2239962"/>
          </a:xfrm>
          <a:prstGeom prst="rect">
            <a:avLst/>
          </a:prstGeom>
          <a:noFill/>
          <a:ln w="9525">
            <a:noFill/>
            <a:miter lim="800000"/>
            <a:headEnd/>
            <a:tailEnd/>
          </a:ln>
        </p:spPr>
      </p:pic>
      <p:pic>
        <p:nvPicPr>
          <p:cNvPr id="56327" name="Grafik 8"/>
          <p:cNvPicPr>
            <a:picLocks noChangeAspect="1" noChangeArrowheads="1"/>
          </p:cNvPicPr>
          <p:nvPr/>
        </p:nvPicPr>
        <p:blipFill>
          <a:blip r:embed="rId3" cstate="print"/>
          <a:srcRect/>
          <a:stretch>
            <a:fillRect/>
          </a:stretch>
        </p:blipFill>
        <p:spPr bwMode="auto">
          <a:xfrm>
            <a:off x="7007225" y="1719263"/>
            <a:ext cx="5040313" cy="3013075"/>
          </a:xfrm>
          <a:prstGeom prst="rect">
            <a:avLst/>
          </a:prstGeom>
          <a:noFill/>
          <a:ln w="9525">
            <a:noFill/>
            <a:miter lim="800000"/>
            <a:headEnd/>
            <a:tailEnd/>
          </a:ln>
        </p:spPr>
      </p:pic>
      <p:sp>
        <p:nvSpPr>
          <p:cNvPr id="56328" name="Rectangle 5"/>
          <p:cNvSpPr txBox="1">
            <a:spLocks noChangeAspect="1" noChangeArrowheads="1"/>
          </p:cNvSpPr>
          <p:nvPr/>
        </p:nvSpPr>
        <p:spPr bwMode="auto">
          <a:xfrm>
            <a:off x="7612063" y="4305300"/>
            <a:ext cx="2592387" cy="360363"/>
          </a:xfrm>
          <a:prstGeom prst="rect">
            <a:avLst/>
          </a:prstGeom>
          <a:noFill/>
          <a:ln w="38100" algn="ctr">
            <a:solidFill>
              <a:srgbClr val="FF0000"/>
            </a:solidFill>
            <a:miter lim="800000"/>
            <a:headEnd/>
            <a:tailEnd/>
          </a:ln>
          <a:effectLst/>
        </p:spPr>
        <p:txBody>
          <a:bodyPr wrap="none" lIns="90000" tIns="46800" rIns="90000" bIns="46800" anchor="ctr"/>
          <a:lstStyle/>
          <a:p>
            <a:pPr>
              <a:lnSpc>
                <a:spcPct val="90000"/>
              </a:lnSpc>
              <a:spcBef>
                <a:spcPct val="50000"/>
              </a:spcBef>
              <a:buClr>
                <a:srgbClr val="8CD250"/>
              </a:buClr>
              <a:buFont typeface="Wingdings" pitchFamily="2" charset="2"/>
              <a:buNone/>
            </a:pPr>
            <a:endParaRPr lang="de-DE">
              <a:solidFill>
                <a:srgbClr val="000000"/>
              </a:solidFill>
            </a:endParaRPr>
          </a:p>
        </p:txBody>
      </p:sp>
      <p:sp>
        <p:nvSpPr>
          <p:cNvPr id="56329" name="Textfeld 6"/>
          <p:cNvSpPr txBox="1">
            <a:spLocks noChangeArrowheads="1"/>
          </p:cNvSpPr>
          <p:nvPr/>
        </p:nvSpPr>
        <p:spPr bwMode="auto">
          <a:xfrm>
            <a:off x="587375" y="3314700"/>
            <a:ext cx="6419850" cy="757238"/>
          </a:xfrm>
          <a:prstGeom prst="rect">
            <a:avLst/>
          </a:prstGeom>
          <a:noFill/>
          <a:ln w="9525">
            <a:noFill/>
            <a:miter lim="800000"/>
            <a:headEnd/>
            <a:tailEnd/>
          </a:ln>
        </p:spPr>
        <p:txBody>
          <a:bodyPr>
            <a:spAutoFit/>
          </a:bodyPr>
          <a:lstStyle/>
          <a:p>
            <a:pPr>
              <a:lnSpc>
                <a:spcPct val="90000"/>
              </a:lnSpc>
            </a:pPr>
            <a:r>
              <a:rPr lang="de-DE" sz="1600">
                <a:solidFill>
                  <a:srgbClr val="000000"/>
                </a:solidFill>
              </a:rPr>
              <a:t>Tipp: Für eine bessere Übersicht auf den Anzahlungskonten können Sie zusammengehörende Buchungen über die Auftragsnummer ausziffern.</a:t>
            </a:r>
          </a:p>
        </p:txBody>
      </p:sp>
      <p:sp>
        <p:nvSpPr>
          <p:cNvPr id="56330"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6331"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177B4781-6957-4D1D-986F-DCB3CEE47CFD}"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hteck 8"/>
          <p:cNvSpPr>
            <a:spLocks noChangeArrowheads="1"/>
          </p:cNvSpPr>
          <p:nvPr/>
        </p:nvSpPr>
        <p:spPr bwMode="auto">
          <a:xfrm>
            <a:off x="598488" y="4810125"/>
            <a:ext cx="11736387" cy="935038"/>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3" name="Inhaltsplatzhalter 2"/>
          <p:cNvSpPr>
            <a:spLocks noGrp="1"/>
          </p:cNvSpPr>
          <p:nvPr>
            <p:ph idx="1"/>
          </p:nvPr>
        </p:nvSpPr>
        <p:spPr/>
        <p:txBody>
          <a:bodyPr/>
          <a:lstStyle/>
          <a:p>
            <a:pPr eaLnBrk="1" hangingPunct="1">
              <a:buFont typeface="Wingdings" pitchFamily="2" charset="2"/>
              <a:buChar char="Ø"/>
              <a:defRPr/>
            </a:pPr>
            <a:r>
              <a:rPr lang="de-DE" sz="1600" dirty="0" smtClean="0"/>
              <a:t>Im OPOS-Konto wird die </a:t>
            </a:r>
            <a:r>
              <a:rPr lang="de-DE" sz="1600" dirty="0"/>
              <a:t>Spalte Auftragsnummer </a:t>
            </a:r>
            <a:r>
              <a:rPr lang="de-DE" sz="1600" dirty="0" smtClean="0"/>
              <a:t>automatisch angezeigt, </a:t>
            </a:r>
            <a:r>
              <a:rPr lang="de-DE" sz="1600" dirty="0"/>
              <a:t>wenn die Funktionalität </a:t>
            </a:r>
            <a:r>
              <a:rPr lang="de-DE" sz="1600" dirty="0" smtClean="0"/>
              <a:t>Anzahlung </a:t>
            </a:r>
            <a:r>
              <a:rPr lang="de-DE" sz="1600" dirty="0"/>
              <a:t>aktiviert </a:t>
            </a:r>
            <a:r>
              <a:rPr lang="de-DE" sz="1600" dirty="0" smtClean="0"/>
              <a:t>ist. </a:t>
            </a:r>
            <a:endParaRPr lang="de-DE" sz="1600" dirty="0"/>
          </a:p>
          <a:p>
            <a:pPr eaLnBrk="1" hangingPunct="1">
              <a:defRPr/>
            </a:pPr>
            <a:endParaRPr lang="de-DE" sz="1600" dirty="0"/>
          </a:p>
          <a:p>
            <a:pPr eaLnBrk="1" hangingPunct="1">
              <a:defRPr/>
            </a:pPr>
            <a:endParaRPr lang="de-DE" sz="1600" dirty="0"/>
          </a:p>
          <a:p>
            <a:pPr eaLnBrk="1" hangingPunct="1">
              <a:defRPr/>
            </a:pPr>
            <a:endParaRPr lang="de-DE" sz="1600" dirty="0" smtClean="0"/>
          </a:p>
          <a:p>
            <a:pPr eaLnBrk="1" hangingPunct="1">
              <a:defRPr/>
            </a:pPr>
            <a:endParaRPr lang="de-DE" sz="1600" dirty="0"/>
          </a:p>
          <a:p>
            <a:pPr eaLnBrk="1" hangingPunct="1">
              <a:defRPr/>
            </a:pPr>
            <a:endParaRPr lang="de-DE" sz="1600" dirty="0" smtClean="0"/>
          </a:p>
          <a:p>
            <a:pPr eaLnBrk="1" hangingPunct="1">
              <a:defRPr/>
            </a:pPr>
            <a:endParaRPr lang="de-DE" sz="1600" dirty="0" smtClean="0"/>
          </a:p>
          <a:p>
            <a:pPr eaLnBrk="1" hangingPunct="1">
              <a:defRPr/>
            </a:pPr>
            <a:endParaRPr lang="de-DE" sz="1600" dirty="0" smtClean="0"/>
          </a:p>
          <a:p>
            <a:pPr eaLnBrk="1" hangingPunct="1">
              <a:defRPr/>
            </a:pPr>
            <a:endParaRPr lang="de-DE" sz="1600" dirty="0"/>
          </a:p>
          <a:p>
            <a:pPr marL="0" indent="0" eaLnBrk="1" hangingPunct="1">
              <a:buFont typeface="Wingdings" pitchFamily="2" charset="2"/>
              <a:buNone/>
              <a:defRPr/>
            </a:pPr>
            <a:r>
              <a:rPr lang="de-DE" sz="1600" dirty="0" smtClean="0"/>
              <a:t>Tipp: Sortieren/Gruppieren Sie nach Auftragsnummer und Sie erhalten alle Posten eines Auftrags unabhängig  von der Rechnungsnummer aufgelistet. </a:t>
            </a:r>
          </a:p>
          <a:p>
            <a:pPr eaLnBrk="1" hangingPunct="1">
              <a:defRPr/>
            </a:pPr>
            <a:endParaRPr lang="de-DE" sz="1600" dirty="0" smtClean="0"/>
          </a:p>
          <a:p>
            <a:pPr eaLnBrk="1" hangingPunct="1">
              <a:defRPr/>
            </a:pPr>
            <a:endParaRPr lang="de-DE" dirty="0"/>
          </a:p>
        </p:txBody>
      </p:sp>
      <p:sp>
        <p:nvSpPr>
          <p:cNvPr id="57348"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Auswertungen</a:t>
            </a:r>
            <a:endParaRPr lang="de-DE" smtClean="0"/>
          </a:p>
        </p:txBody>
      </p:sp>
      <p:sp>
        <p:nvSpPr>
          <p:cNvPr id="57349"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FC0B6B5-3D0C-4C6C-A67E-7D06D9A5140E}" type="slidenum">
              <a:rPr lang="de-DE" smtClean="0">
                <a:solidFill>
                  <a:srgbClr val="000000"/>
                </a:solidFill>
              </a:rPr>
              <a:pPr algn="r" eaLnBrk="1" hangingPunct="1">
                <a:lnSpc>
                  <a:spcPct val="100000"/>
                </a:lnSpc>
                <a:defRPr/>
              </a:pPr>
              <a:t>42</a:t>
            </a:fld>
            <a:endParaRPr lang="de-DE" smtClean="0">
              <a:solidFill>
                <a:srgbClr val="000000"/>
              </a:solidFill>
            </a:endParaRPr>
          </a:p>
        </p:txBody>
      </p:sp>
      <p:pic>
        <p:nvPicPr>
          <p:cNvPr id="57350" name="Grafik 6"/>
          <p:cNvPicPr>
            <a:picLocks noChangeAspect="1" noChangeArrowheads="1"/>
          </p:cNvPicPr>
          <p:nvPr/>
        </p:nvPicPr>
        <p:blipFill>
          <a:blip r:embed="rId2" cstate="print"/>
          <a:srcRect/>
          <a:stretch>
            <a:fillRect/>
          </a:stretch>
        </p:blipFill>
        <p:spPr bwMode="auto">
          <a:xfrm>
            <a:off x="2038350" y="2289175"/>
            <a:ext cx="8572500" cy="2133600"/>
          </a:xfrm>
          <a:prstGeom prst="rect">
            <a:avLst/>
          </a:prstGeom>
          <a:noFill/>
          <a:ln w="9525">
            <a:noFill/>
            <a:miter lim="800000"/>
            <a:headEnd/>
            <a:tailEnd/>
          </a:ln>
        </p:spPr>
      </p:pic>
      <p:sp>
        <p:nvSpPr>
          <p:cNvPr id="57351" name="Rectangle 5"/>
          <p:cNvSpPr txBox="1">
            <a:spLocks noChangeAspect="1" noChangeArrowheads="1"/>
          </p:cNvSpPr>
          <p:nvPr/>
        </p:nvSpPr>
        <p:spPr bwMode="auto">
          <a:xfrm>
            <a:off x="9310688" y="3441700"/>
            <a:ext cx="1300162" cy="1152525"/>
          </a:xfrm>
          <a:prstGeom prst="rect">
            <a:avLst/>
          </a:prstGeom>
          <a:noFill/>
          <a:ln w="38100" algn="ctr">
            <a:solidFill>
              <a:srgbClr val="FF0000"/>
            </a:solidFill>
            <a:miter lim="800000"/>
            <a:headEnd/>
            <a:tailEnd/>
          </a:ln>
          <a:effectLst/>
        </p:spPr>
        <p:txBody>
          <a:bodyPr wrap="none" lIns="90000" tIns="46800" rIns="90000" bIns="46800" anchor="ctr"/>
          <a:lstStyle/>
          <a:p>
            <a:pPr>
              <a:lnSpc>
                <a:spcPct val="90000"/>
              </a:lnSpc>
              <a:spcBef>
                <a:spcPct val="50000"/>
              </a:spcBef>
              <a:buClr>
                <a:srgbClr val="8CD250"/>
              </a:buClr>
              <a:buFont typeface="Wingdings" pitchFamily="2" charset="2"/>
              <a:buNone/>
            </a:pPr>
            <a:endParaRPr lang="de-DE">
              <a:solidFill>
                <a:srgbClr val="000000"/>
              </a:solidFill>
            </a:endParaRPr>
          </a:p>
        </p:txBody>
      </p:sp>
      <p:sp>
        <p:nvSpPr>
          <p:cNvPr id="5735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735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3246954B-C97B-4C10-BFC1-95671E6366DC}"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el 1"/>
          <p:cNvSpPr>
            <a:spLocks noGrp="1"/>
          </p:cNvSpPr>
          <p:nvPr>
            <p:ph type="title"/>
          </p:nvPr>
        </p:nvSpPr>
        <p:spPr/>
        <p:txBody>
          <a:bodyPr/>
          <a:lstStyle/>
          <a:p>
            <a:pPr eaLnBrk="1" hangingPunct="1"/>
            <a:r>
              <a:rPr lang="de-DE" smtClean="0"/>
              <a:t>Umsetzung in den Rechnungswesen-Programmen</a:t>
            </a:r>
            <a:br>
              <a:rPr lang="de-DE" smtClean="0"/>
            </a:br>
            <a:r>
              <a:rPr lang="de-DE" sz="1800" smtClean="0"/>
              <a:t>Auswertungen</a:t>
            </a:r>
            <a:endParaRPr lang="de-DE" smtClean="0"/>
          </a:p>
        </p:txBody>
      </p:sp>
      <p:sp>
        <p:nvSpPr>
          <p:cNvPr id="58371" name="Inhaltsplatzhalter 2"/>
          <p:cNvSpPr>
            <a:spLocks noGrp="1"/>
          </p:cNvSpPr>
          <p:nvPr>
            <p:ph idx="1"/>
          </p:nvPr>
        </p:nvSpPr>
        <p:spPr/>
        <p:txBody>
          <a:bodyPr/>
          <a:lstStyle/>
          <a:p>
            <a:pPr eaLnBrk="1" hangingPunct="1">
              <a:buFont typeface="Wingdings" pitchFamily="2" charset="2"/>
              <a:buChar char="Ø"/>
            </a:pPr>
            <a:r>
              <a:rPr lang="de-DE" sz="1600" smtClean="0"/>
              <a:t>In der Auswertung „Anzahlungsbuchungen“ werden alle Buchungen zu einer Auftragsnummer oder einem Buchungstyp  </a:t>
            </a:r>
            <a:r>
              <a:rPr lang="de-DE" sz="1600" b="1" smtClean="0"/>
              <a:t>wirtschaftsjahresübergreifend</a:t>
            </a:r>
            <a:r>
              <a:rPr lang="de-DE" sz="1600" smtClean="0"/>
              <a:t> dargestellt. Sie öffnen die Auswertung im Menü unter Auswertungen | Anzahlungen | Anzahlungsbuchungen.</a:t>
            </a:r>
            <a:r>
              <a:rPr lang="de-DE" smtClean="0"/>
              <a:t/>
            </a:r>
            <a:br>
              <a:rPr lang="de-DE" smtClean="0"/>
            </a:br>
            <a:r>
              <a:rPr lang="de-DE" smtClean="0"/>
              <a:t/>
            </a:r>
            <a:br>
              <a:rPr lang="de-DE" smtClean="0"/>
            </a:br>
            <a:endParaRPr lang="de-DE" smtClean="0"/>
          </a:p>
        </p:txBody>
      </p:sp>
      <p:sp>
        <p:nvSpPr>
          <p:cNvPr id="58372"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56DF61CB-E8B1-40B1-8A1A-6B9C2EADBA3D}" type="slidenum">
              <a:rPr lang="de-DE" smtClean="0">
                <a:solidFill>
                  <a:srgbClr val="000000"/>
                </a:solidFill>
              </a:rPr>
              <a:pPr algn="r" eaLnBrk="1" hangingPunct="1">
                <a:lnSpc>
                  <a:spcPct val="100000"/>
                </a:lnSpc>
                <a:defRPr/>
              </a:pPr>
              <a:t>43</a:t>
            </a:fld>
            <a:endParaRPr lang="de-DE" smtClean="0">
              <a:solidFill>
                <a:srgbClr val="000000"/>
              </a:solidFill>
            </a:endParaRPr>
          </a:p>
        </p:txBody>
      </p:sp>
      <p:pic>
        <p:nvPicPr>
          <p:cNvPr id="58373" name="Grafik 6"/>
          <p:cNvPicPr>
            <a:picLocks noChangeAspect="1" noChangeArrowheads="1"/>
          </p:cNvPicPr>
          <p:nvPr/>
        </p:nvPicPr>
        <p:blipFill>
          <a:blip r:embed="rId3" cstate="print"/>
          <a:srcRect/>
          <a:stretch>
            <a:fillRect/>
          </a:stretch>
        </p:blipFill>
        <p:spPr bwMode="auto">
          <a:xfrm>
            <a:off x="1389063" y="2578100"/>
            <a:ext cx="9290050" cy="3527425"/>
          </a:xfrm>
          <a:prstGeom prst="rect">
            <a:avLst/>
          </a:prstGeom>
          <a:noFill/>
          <a:ln w="9525">
            <a:noFill/>
            <a:miter lim="800000"/>
            <a:headEnd/>
            <a:tailEnd/>
          </a:ln>
        </p:spPr>
      </p:pic>
      <p:sp>
        <p:nvSpPr>
          <p:cNvPr id="58374" name="Rectangle 5"/>
          <p:cNvSpPr txBox="1">
            <a:spLocks noChangeAspect="1" noChangeArrowheads="1"/>
          </p:cNvSpPr>
          <p:nvPr/>
        </p:nvSpPr>
        <p:spPr bwMode="auto">
          <a:xfrm>
            <a:off x="7007225" y="4449763"/>
            <a:ext cx="790575" cy="1584325"/>
          </a:xfrm>
          <a:prstGeom prst="rect">
            <a:avLst/>
          </a:prstGeom>
          <a:noFill/>
          <a:ln w="38100" algn="ctr">
            <a:solidFill>
              <a:srgbClr val="FF0000"/>
            </a:solidFill>
            <a:miter lim="800000"/>
            <a:headEnd/>
            <a:tailEnd/>
          </a:ln>
          <a:effectLst/>
        </p:spPr>
        <p:txBody>
          <a:bodyPr wrap="none" lIns="90000" tIns="46800" rIns="90000" bIns="46800" anchor="ctr"/>
          <a:lstStyle/>
          <a:p>
            <a:pPr>
              <a:lnSpc>
                <a:spcPct val="90000"/>
              </a:lnSpc>
              <a:spcBef>
                <a:spcPct val="50000"/>
              </a:spcBef>
              <a:buClr>
                <a:srgbClr val="8CD250"/>
              </a:buClr>
              <a:buFont typeface="Wingdings" pitchFamily="2" charset="2"/>
              <a:buNone/>
            </a:pPr>
            <a:endParaRPr lang="de-DE">
              <a:solidFill>
                <a:srgbClr val="000000"/>
              </a:solidFill>
            </a:endParaRPr>
          </a:p>
        </p:txBody>
      </p:sp>
      <p:sp>
        <p:nvSpPr>
          <p:cNvPr id="58375"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58376"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31B5835F-E489-4CCF-A88B-AA1B0BEEB33E}"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66750" y="255588"/>
            <a:ext cx="10372725" cy="920750"/>
          </a:xfrm>
        </p:spPr>
        <p:txBody>
          <a:bodyPr/>
          <a:lstStyle/>
          <a:p>
            <a:pPr eaLnBrk="1" hangingPunct="1">
              <a:spcBef>
                <a:spcPct val="50000"/>
              </a:spcBef>
              <a:defRPr/>
            </a:pPr>
            <a:r>
              <a:rPr lang="de-DE" dirty="0"/>
              <a:t>Umsetzung in den Rechnungswesen-Programmen</a:t>
            </a:r>
            <a:r>
              <a:rPr lang="de-DE" dirty="0" smtClean="0">
                <a:solidFill>
                  <a:srgbClr val="000000"/>
                </a:solidFill>
              </a:rPr>
              <a:t/>
            </a:r>
            <a:br>
              <a:rPr lang="de-DE" dirty="0" smtClean="0">
                <a:solidFill>
                  <a:srgbClr val="000000"/>
                </a:solidFill>
              </a:rPr>
            </a:br>
            <a:r>
              <a:rPr lang="de-DE" sz="1800" dirty="0" smtClean="0">
                <a:solidFill>
                  <a:srgbClr val="000000"/>
                </a:solidFill>
                <a:ea typeface="+mn-ea"/>
                <a:cs typeface="+mn-cs"/>
              </a:rPr>
              <a:t>Abgrenzung  </a:t>
            </a:r>
            <a:r>
              <a:rPr lang="de-DE" sz="1800" dirty="0">
                <a:solidFill>
                  <a:srgbClr val="000000"/>
                </a:solidFill>
                <a:ea typeface="+mn-ea"/>
                <a:cs typeface="+mn-cs"/>
              </a:rPr>
              <a:t>der angeforderten Anzahlungen im </a:t>
            </a:r>
            <a:r>
              <a:rPr lang="de-DE" sz="1800" dirty="0" smtClean="0">
                <a:solidFill>
                  <a:srgbClr val="000000"/>
                </a:solidFill>
                <a:ea typeface="+mn-ea"/>
                <a:cs typeface="+mn-cs"/>
              </a:rPr>
              <a:t>Jahresabschluss/Zwischenabschluss</a:t>
            </a:r>
            <a:r>
              <a:rPr lang="de-DE" sz="1800" dirty="0" smtClean="0"/>
              <a:t> </a:t>
            </a:r>
            <a:endParaRPr lang="de-DE" sz="1800" dirty="0"/>
          </a:p>
        </p:txBody>
      </p:sp>
      <p:sp>
        <p:nvSpPr>
          <p:cNvPr id="3" name="Inhaltsplatzhalter 2"/>
          <p:cNvSpPr>
            <a:spLocks noGrp="1"/>
          </p:cNvSpPr>
          <p:nvPr>
            <p:ph idx="1"/>
          </p:nvPr>
        </p:nvSpPr>
        <p:spPr/>
        <p:txBody>
          <a:bodyPr/>
          <a:lstStyle/>
          <a:p>
            <a:pPr marL="187642" indent="0" eaLnBrk="1" hangingPunct="1">
              <a:spcAft>
                <a:spcPts val="0"/>
              </a:spcAft>
              <a:buFont typeface="Wingdings" pitchFamily="2" charset="2"/>
              <a:buNone/>
              <a:defRPr/>
            </a:pPr>
            <a:r>
              <a:rPr lang="de-DE" sz="1600" b="1" dirty="0">
                <a:ea typeface="Calibri"/>
              </a:rPr>
              <a:t>Situation (Buchungsvariante 2b)</a:t>
            </a:r>
            <a:endParaRPr lang="de-DE" sz="2000" dirty="0">
              <a:latin typeface="Calibri"/>
              <a:ea typeface="Calibri"/>
            </a:endParaRPr>
          </a:p>
          <a:p>
            <a:pPr marL="342900" indent="-342900" eaLnBrk="1" hangingPunct="1">
              <a:spcAft>
                <a:spcPts val="0"/>
              </a:spcAft>
              <a:buFont typeface="Wingdings"/>
              <a:buChar char=""/>
              <a:defRPr/>
            </a:pPr>
            <a:r>
              <a:rPr lang="de-DE" sz="1600" dirty="0">
                <a:ea typeface="Calibri"/>
              </a:rPr>
              <a:t>Bei </a:t>
            </a:r>
            <a:r>
              <a:rPr lang="de-DE" sz="1600" dirty="0" smtClean="0">
                <a:ea typeface="Calibri"/>
              </a:rPr>
              <a:t>Buchungsvariante </a:t>
            </a:r>
            <a:r>
              <a:rPr lang="de-DE" sz="1600" dirty="0">
                <a:ea typeface="Calibri"/>
              </a:rPr>
              <a:t>2b werden die angeforderte Anzahlung im Rahmen der Finanzbuchhaltung gebucht </a:t>
            </a:r>
            <a:r>
              <a:rPr lang="de-DE" sz="1600" dirty="0" smtClean="0">
                <a:ea typeface="Calibri"/>
              </a:rPr>
              <a:t/>
            </a:r>
            <a:br>
              <a:rPr lang="de-DE" sz="1600" dirty="0" smtClean="0">
                <a:ea typeface="Calibri"/>
              </a:rPr>
            </a:br>
            <a:r>
              <a:rPr lang="de-DE" sz="1600" dirty="0" smtClean="0">
                <a:ea typeface="Calibri"/>
              </a:rPr>
              <a:t>(</a:t>
            </a:r>
            <a:r>
              <a:rPr lang="de-DE" sz="1600" dirty="0" smtClean="0">
                <a:solidFill>
                  <a:srgbClr val="50A026"/>
                </a:solidFill>
                <a:latin typeface="Wingdings"/>
                <a:ea typeface="Calibri"/>
                <a:sym typeface="Wingdings" pitchFamily="2" charset="2"/>
              </a:rPr>
              <a:t></a:t>
            </a:r>
            <a:r>
              <a:rPr lang="de-DE" sz="1600" dirty="0" smtClean="0">
                <a:solidFill>
                  <a:srgbClr val="50A026"/>
                </a:solidFill>
                <a:ea typeface="Calibri"/>
              </a:rPr>
              <a:t>Debitor</a:t>
            </a:r>
            <a:r>
              <a:rPr lang="de-DE" sz="1600" dirty="0">
                <a:solidFill>
                  <a:srgbClr val="50A026"/>
                </a:solidFill>
                <a:ea typeface="Calibri"/>
              </a:rPr>
              <a:t>  an Verrechnungskonto erhaltene Anzahlungen</a:t>
            </a:r>
            <a:r>
              <a:rPr lang="de-DE" sz="1600" dirty="0">
                <a:ea typeface="Calibri"/>
              </a:rPr>
              <a:t>). </a:t>
            </a:r>
            <a:endParaRPr lang="de-DE" sz="1600" dirty="0">
              <a:latin typeface="Times New Roman"/>
              <a:ea typeface="Calibri"/>
            </a:endParaRPr>
          </a:p>
          <a:p>
            <a:pPr marL="342900" indent="-342900" eaLnBrk="1" hangingPunct="1">
              <a:spcAft>
                <a:spcPts val="0"/>
              </a:spcAft>
              <a:buFont typeface="Wingdings"/>
              <a:buChar char=""/>
              <a:tabLst>
                <a:tab pos="457200" algn="l"/>
              </a:tabLst>
              <a:defRPr/>
            </a:pPr>
            <a:r>
              <a:rPr lang="de-DE" sz="1600" dirty="0">
                <a:ea typeface="Calibri"/>
              </a:rPr>
              <a:t>In der Bilanz wird der Debitor im Posten „Forderungen aus Lieferungen und Leistungen“ ausgewiesen. Der Ausweis des Verrechnungskonto erhaltene Anzahlungen erfolgt im Posten „sonstige Verbindlichkeiten“. </a:t>
            </a:r>
            <a:endParaRPr lang="de-DE" sz="2000" dirty="0">
              <a:latin typeface="Calibri"/>
              <a:ea typeface="Calibri"/>
            </a:endParaRPr>
          </a:p>
          <a:p>
            <a:pPr marL="342900" indent="-342900" eaLnBrk="1" hangingPunct="1">
              <a:spcAft>
                <a:spcPts val="0"/>
              </a:spcAft>
              <a:buFont typeface="Wingdings"/>
              <a:buChar char=""/>
              <a:tabLst>
                <a:tab pos="457200" algn="l"/>
              </a:tabLst>
              <a:defRPr/>
            </a:pPr>
            <a:r>
              <a:rPr lang="de-DE" sz="1600" dirty="0">
                <a:ea typeface="Calibri"/>
              </a:rPr>
              <a:t>Eine angeforderte Anzahlung darf nicht bilanziert werden. </a:t>
            </a:r>
            <a:r>
              <a:rPr lang="de-DE" sz="1600" dirty="0" smtClean="0">
                <a:ea typeface="Calibri"/>
              </a:rPr>
              <a:t>Deshalb müssen im Rahmen der Abschlusserstellung die noch offenen, angeforderte Anzahlungen neutralisiert werden.</a:t>
            </a:r>
            <a:endParaRPr lang="de-DE" sz="2000" dirty="0" smtClean="0">
              <a:latin typeface="Calibri"/>
              <a:ea typeface="Calibri"/>
            </a:endParaRPr>
          </a:p>
          <a:p>
            <a:pPr marL="187642" indent="0" eaLnBrk="1" hangingPunct="1">
              <a:spcAft>
                <a:spcPts val="0"/>
              </a:spcAft>
              <a:buFont typeface="Wingdings" pitchFamily="2" charset="2"/>
              <a:buNone/>
              <a:defRPr/>
            </a:pPr>
            <a:r>
              <a:rPr lang="de-DE" sz="1600" b="1" dirty="0" smtClean="0">
                <a:ea typeface="Calibri"/>
              </a:rPr>
              <a:t>So </a:t>
            </a:r>
            <a:r>
              <a:rPr lang="de-DE" sz="1600" b="1" dirty="0">
                <a:ea typeface="Calibri"/>
              </a:rPr>
              <a:t>gehen Sie vor: </a:t>
            </a:r>
            <a:endParaRPr lang="de-DE" sz="2000" dirty="0">
              <a:latin typeface="Calibri"/>
              <a:ea typeface="Calibri"/>
            </a:endParaRPr>
          </a:p>
          <a:p>
            <a:pPr marL="342900" indent="-342900" eaLnBrk="1" hangingPunct="1">
              <a:spcAft>
                <a:spcPts val="0"/>
              </a:spcAft>
              <a:buFont typeface="Wingdings"/>
              <a:buChar char=""/>
              <a:tabLst>
                <a:tab pos="457200" algn="l"/>
              </a:tabLst>
              <a:defRPr/>
            </a:pPr>
            <a:r>
              <a:rPr lang="de-DE" sz="1600" dirty="0">
                <a:ea typeface="Calibri"/>
              </a:rPr>
              <a:t>Ermitteln Sie den Betrag und nehmen Sie die Umbuchung vor</a:t>
            </a:r>
            <a:r>
              <a:rPr lang="de-DE" sz="1600" dirty="0" smtClean="0">
                <a:ea typeface="Calibri"/>
              </a:rPr>
              <a:t>:</a:t>
            </a:r>
            <a:br>
              <a:rPr lang="de-DE" sz="1600" dirty="0" smtClean="0">
                <a:ea typeface="Calibri"/>
              </a:rPr>
            </a:br>
            <a:r>
              <a:rPr lang="de-DE" sz="1600" dirty="0">
                <a:ea typeface="Calibri"/>
              </a:rPr>
              <a:t/>
            </a:r>
            <a:br>
              <a:rPr lang="de-DE" sz="1600" dirty="0">
                <a:ea typeface="Calibri"/>
              </a:rPr>
            </a:br>
            <a:r>
              <a:rPr lang="de-DE" sz="1600" dirty="0">
                <a:latin typeface="Wingdings"/>
                <a:ea typeface="Calibri"/>
              </a:rPr>
              <a:t>à</a:t>
            </a:r>
            <a:r>
              <a:rPr lang="de-DE" sz="1600" dirty="0">
                <a:ea typeface="Calibri"/>
              </a:rPr>
              <a:t> </a:t>
            </a:r>
            <a:r>
              <a:rPr lang="de-DE" sz="1600" dirty="0">
                <a:solidFill>
                  <a:srgbClr val="50A026"/>
                </a:solidFill>
                <a:ea typeface="Calibri"/>
              </a:rPr>
              <a:t>1593/1495 Verrechnung </a:t>
            </a:r>
            <a:r>
              <a:rPr lang="de-DE" sz="1600" dirty="0" err="1">
                <a:solidFill>
                  <a:srgbClr val="50A026"/>
                </a:solidFill>
                <a:ea typeface="Calibri"/>
              </a:rPr>
              <a:t>erh</a:t>
            </a:r>
            <a:r>
              <a:rPr lang="de-DE" sz="1600" dirty="0">
                <a:solidFill>
                  <a:srgbClr val="50A026"/>
                </a:solidFill>
                <a:ea typeface="Calibri"/>
              </a:rPr>
              <a:t>. Anzahlungen  an  </a:t>
            </a:r>
            <a:r>
              <a:rPr lang="de-DE" sz="1600" dirty="0" smtClean="0">
                <a:solidFill>
                  <a:srgbClr val="50A026"/>
                </a:solidFill>
                <a:ea typeface="Calibri"/>
              </a:rPr>
              <a:t>9960/9960 </a:t>
            </a:r>
            <a:r>
              <a:rPr lang="de-DE" sz="1600" dirty="0">
                <a:solidFill>
                  <a:srgbClr val="50A026"/>
                </a:solidFill>
                <a:ea typeface="Calibri"/>
              </a:rPr>
              <a:t>Bewertungskorrektur zu Forderungen L+L</a:t>
            </a:r>
            <a:endParaRPr lang="de-DE" sz="2000" dirty="0">
              <a:solidFill>
                <a:srgbClr val="50A026"/>
              </a:solidFill>
              <a:latin typeface="Calibri"/>
              <a:ea typeface="Calibri"/>
            </a:endParaRPr>
          </a:p>
          <a:p>
            <a:pPr marL="187642" indent="0" eaLnBrk="1" hangingPunct="1">
              <a:spcAft>
                <a:spcPts val="0"/>
              </a:spcAft>
              <a:buFont typeface="Wingdings" pitchFamily="2" charset="2"/>
              <a:buNone/>
              <a:defRPr/>
            </a:pPr>
            <a:r>
              <a:rPr lang="de-DE" sz="1600" b="1" dirty="0">
                <a:ea typeface="Calibri"/>
              </a:rPr>
              <a:t>Ergebnis:</a:t>
            </a:r>
            <a:endParaRPr lang="de-DE" sz="2000" dirty="0">
              <a:latin typeface="Calibri"/>
              <a:ea typeface="Calibri"/>
            </a:endParaRPr>
          </a:p>
          <a:p>
            <a:pPr marL="342900" indent="-342900" eaLnBrk="1" hangingPunct="1">
              <a:spcAft>
                <a:spcPts val="0"/>
              </a:spcAft>
              <a:buFont typeface="Wingdings"/>
              <a:buChar char=""/>
              <a:tabLst>
                <a:tab pos="457200" algn="l"/>
              </a:tabLst>
              <a:defRPr/>
            </a:pPr>
            <a:r>
              <a:rPr lang="de-DE" sz="1600" dirty="0">
                <a:ea typeface="Calibri"/>
              </a:rPr>
              <a:t>In der Bilanz werden im Posten „Forderungen aus Lieferungen und Leistungen“ die Debitoren der angeforderten Anzahlungen (Soll) und der umgebuchte Betrag des Kontos „Bewertungskorrektur zu Forderungen aus L+L“ (H)  neutralisiert. </a:t>
            </a:r>
            <a:endParaRPr lang="de-DE" sz="2000" dirty="0">
              <a:latin typeface="Calibri"/>
              <a:ea typeface="Calibri"/>
            </a:endParaRPr>
          </a:p>
          <a:p>
            <a:pPr marL="342900" indent="-342900" eaLnBrk="1" hangingPunct="1">
              <a:spcAft>
                <a:spcPts val="0"/>
              </a:spcAft>
              <a:buFont typeface="Wingdings"/>
              <a:buChar char=""/>
              <a:tabLst>
                <a:tab pos="457200" algn="l"/>
              </a:tabLst>
              <a:defRPr/>
            </a:pPr>
            <a:r>
              <a:rPr lang="de-DE" sz="1600" dirty="0">
                <a:ea typeface="Calibri"/>
              </a:rPr>
              <a:t>Saldiert ergeben die angeforderten Anzahlungen in der Bilanz dann 0,00.</a:t>
            </a:r>
            <a:endParaRPr lang="de-DE" sz="2000" dirty="0">
              <a:latin typeface="Calibri"/>
              <a:ea typeface="Calibri"/>
            </a:endParaRPr>
          </a:p>
        </p:txBody>
      </p:sp>
      <p:sp>
        <p:nvSpPr>
          <p:cNvPr id="5939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7C791C0-7223-4CE6-B31B-3BEF1E0E6422}" type="slidenum">
              <a:rPr lang="de-DE" smtClean="0">
                <a:solidFill>
                  <a:srgbClr val="000000"/>
                </a:solidFill>
              </a:rPr>
              <a:pPr algn="r" eaLnBrk="1" hangingPunct="1">
                <a:lnSpc>
                  <a:spcPct val="100000"/>
                </a:lnSpc>
                <a:defRPr/>
              </a:pPr>
              <a:t>44</a:t>
            </a:fld>
            <a:endParaRPr lang="de-DE" smtClean="0">
              <a:solidFill>
                <a:srgbClr val="000000"/>
              </a:solidFill>
            </a:endParaRPr>
          </a:p>
        </p:txBody>
      </p:sp>
      <p:sp>
        <p:nvSpPr>
          <p:cNvPr id="5939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solidFill>
                  <a:srgbClr val="000000"/>
                </a:solidFill>
              </a:rPr>
              <a:t>Ratgeber Anzahlungen</a:t>
            </a:r>
          </a:p>
        </p:txBody>
      </p:sp>
      <p:sp>
        <p:nvSpPr>
          <p:cNvPr id="59398"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F061385C-605A-4A2E-9E95-9124DC6980AB}"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el 1"/>
          <p:cNvSpPr>
            <a:spLocks noGrp="1"/>
          </p:cNvSpPr>
          <p:nvPr>
            <p:ph type="title"/>
          </p:nvPr>
        </p:nvSpPr>
        <p:spPr>
          <a:xfrm>
            <a:off x="666750" y="255588"/>
            <a:ext cx="10299700" cy="920750"/>
          </a:xfrm>
        </p:spPr>
        <p:txBody>
          <a:bodyPr/>
          <a:lstStyle/>
          <a:p>
            <a:pPr eaLnBrk="1" hangingPunct="1"/>
            <a:r>
              <a:rPr lang="de-DE" smtClean="0"/>
              <a:t>Umsetzung in den Rechnungswesen-Programmen</a:t>
            </a:r>
            <a:r>
              <a:rPr lang="de-DE" smtClean="0">
                <a:solidFill>
                  <a:srgbClr val="000000"/>
                </a:solidFill>
              </a:rPr>
              <a:t/>
            </a:r>
            <a:br>
              <a:rPr lang="de-DE" smtClean="0">
                <a:solidFill>
                  <a:srgbClr val="000000"/>
                </a:solidFill>
              </a:rPr>
            </a:br>
            <a:r>
              <a:rPr lang="de-DE" sz="1800" smtClean="0">
                <a:solidFill>
                  <a:srgbClr val="000000"/>
                </a:solidFill>
              </a:rPr>
              <a:t>Abgrenzung  der angeforderten Anzahlungen im Jahresabschluss/Zwischenabschluss</a:t>
            </a:r>
            <a:endParaRPr lang="de-DE" smtClean="0"/>
          </a:p>
        </p:txBody>
      </p:sp>
      <p:sp>
        <p:nvSpPr>
          <p:cNvPr id="3" name="Inhaltsplatzhalter 2"/>
          <p:cNvSpPr>
            <a:spLocks noGrp="1"/>
          </p:cNvSpPr>
          <p:nvPr>
            <p:ph idx="1"/>
          </p:nvPr>
        </p:nvSpPr>
        <p:spPr/>
        <p:txBody>
          <a:bodyPr/>
          <a:lstStyle/>
          <a:p>
            <a:pPr marL="195262" indent="0" eaLnBrk="1" hangingPunct="1">
              <a:spcAft>
                <a:spcPts val="0"/>
              </a:spcAft>
              <a:buFont typeface="Wingdings" pitchFamily="2" charset="2"/>
              <a:buNone/>
              <a:defRPr/>
            </a:pPr>
            <a:r>
              <a:rPr lang="de-DE" sz="1600" b="1" dirty="0" smtClean="0">
                <a:ea typeface="Calibri"/>
              </a:rPr>
              <a:t>Vorgehen </a:t>
            </a:r>
            <a:r>
              <a:rPr lang="de-DE" sz="1600" b="1" dirty="0">
                <a:ea typeface="Calibri"/>
              </a:rPr>
              <a:t>nach Erstellung des Jahresabschlusses:</a:t>
            </a:r>
            <a:endParaRPr lang="de-DE" sz="1600" dirty="0">
              <a:ea typeface="Calibri"/>
            </a:endParaRPr>
          </a:p>
          <a:p>
            <a:pPr marL="342900" indent="-342900" eaLnBrk="1" hangingPunct="1">
              <a:spcAft>
                <a:spcPts val="0"/>
              </a:spcAft>
              <a:buFont typeface="Wingdings"/>
              <a:buChar char=""/>
              <a:tabLst>
                <a:tab pos="1127760" algn="l"/>
              </a:tabLst>
              <a:defRPr/>
            </a:pPr>
            <a:r>
              <a:rPr lang="de-DE" sz="1600" dirty="0">
                <a:ea typeface="Calibri"/>
              </a:rPr>
              <a:t>Die Konten 9960/9960 „Bewertungskorrektur zu Forderungen L+L“ und 1593/1495 „Verrechnungskonto </a:t>
            </a:r>
            <a:r>
              <a:rPr lang="de-DE" sz="1600" dirty="0" err="1">
                <a:ea typeface="Calibri"/>
              </a:rPr>
              <a:t>erh</a:t>
            </a:r>
            <a:r>
              <a:rPr lang="de-DE" sz="1600" dirty="0">
                <a:ea typeface="Calibri"/>
              </a:rPr>
              <a:t>. Anzahlungen“ werden ins höhere Jahr vorgetragen</a:t>
            </a:r>
            <a:r>
              <a:rPr lang="de-DE" sz="1600" dirty="0" smtClean="0">
                <a:ea typeface="Calibri"/>
              </a:rPr>
              <a:t>. Nach </a:t>
            </a:r>
            <a:r>
              <a:rPr lang="de-DE" sz="1600" dirty="0">
                <a:ea typeface="Calibri"/>
              </a:rPr>
              <a:t>dem Saldenvortrag der Konten muss im neuen Jahr eine Korrekturbuchung erstellt werden</a:t>
            </a:r>
            <a:r>
              <a:rPr lang="de-DE" sz="1600" dirty="0" smtClean="0">
                <a:ea typeface="Calibri"/>
              </a:rPr>
              <a:t>:</a:t>
            </a:r>
            <a:br>
              <a:rPr lang="de-DE" sz="1600" dirty="0" smtClean="0">
                <a:ea typeface="Calibri"/>
              </a:rPr>
            </a:br>
            <a:r>
              <a:rPr lang="de-DE" sz="1600" dirty="0">
                <a:ea typeface="Calibri"/>
              </a:rPr>
              <a:t/>
            </a:r>
            <a:br>
              <a:rPr lang="de-DE" sz="1600" dirty="0">
                <a:ea typeface="Calibri"/>
              </a:rPr>
            </a:br>
            <a:r>
              <a:rPr lang="de-DE" sz="1600" dirty="0" smtClean="0">
                <a:solidFill>
                  <a:srgbClr val="50A026"/>
                </a:solidFill>
                <a:ea typeface="Calibri"/>
                <a:sym typeface="Wingdings" pitchFamily="2" charset="2"/>
              </a:rPr>
              <a:t> </a:t>
            </a:r>
            <a:r>
              <a:rPr lang="de-DE" sz="1600" dirty="0" smtClean="0">
                <a:solidFill>
                  <a:srgbClr val="50A026"/>
                </a:solidFill>
                <a:ea typeface="Calibri"/>
              </a:rPr>
              <a:t>9960/9960 </a:t>
            </a:r>
            <a:r>
              <a:rPr lang="de-DE" sz="1600" dirty="0">
                <a:solidFill>
                  <a:srgbClr val="50A026"/>
                </a:solidFill>
                <a:ea typeface="Calibri"/>
              </a:rPr>
              <a:t>Bewertungskorrektur zu Forderungen aus L+L an 1593/1495 Verrechnungskonto </a:t>
            </a:r>
            <a:r>
              <a:rPr lang="de-DE" sz="1600" dirty="0" err="1">
                <a:solidFill>
                  <a:srgbClr val="50A026"/>
                </a:solidFill>
                <a:ea typeface="Calibri"/>
              </a:rPr>
              <a:t>erh</a:t>
            </a:r>
            <a:r>
              <a:rPr lang="de-DE" sz="1600" dirty="0">
                <a:solidFill>
                  <a:srgbClr val="50A026"/>
                </a:solidFill>
                <a:ea typeface="Calibri"/>
              </a:rPr>
              <a:t>. Anzahlungen</a:t>
            </a:r>
          </a:p>
          <a:p>
            <a:pPr marL="342900" indent="-342900" eaLnBrk="1" hangingPunct="1">
              <a:spcAft>
                <a:spcPts val="0"/>
              </a:spcAft>
              <a:buFont typeface="Wingdings"/>
              <a:buChar char=""/>
              <a:tabLst>
                <a:tab pos="1127760" algn="l"/>
              </a:tabLst>
              <a:defRPr/>
            </a:pPr>
            <a:r>
              <a:rPr lang="de-DE" sz="1600" dirty="0">
                <a:ea typeface="Calibri"/>
              </a:rPr>
              <a:t>Ergebnis: Das Konto 9960 „Bewertungskorrektur zu </a:t>
            </a:r>
            <a:r>
              <a:rPr lang="de-DE" sz="1600" dirty="0" smtClean="0">
                <a:ea typeface="Calibri"/>
              </a:rPr>
              <a:t>Forderungen </a:t>
            </a:r>
            <a:r>
              <a:rPr lang="de-DE" sz="1600" dirty="0">
                <a:ea typeface="Calibri"/>
              </a:rPr>
              <a:t>aus L+L“ hat dann einen Saldo </a:t>
            </a:r>
            <a:r>
              <a:rPr lang="de-DE" sz="1600" dirty="0" smtClean="0">
                <a:ea typeface="Calibri"/>
              </a:rPr>
              <a:t>von 0,00. </a:t>
            </a:r>
          </a:p>
          <a:p>
            <a:pPr marL="0" indent="0" eaLnBrk="1" hangingPunct="1">
              <a:spcAft>
                <a:spcPts val="0"/>
              </a:spcAft>
              <a:buFont typeface="Wingdings" pitchFamily="2" charset="2"/>
              <a:buNone/>
              <a:tabLst>
                <a:tab pos="1127760" algn="l"/>
              </a:tabLst>
              <a:defRPr/>
            </a:pPr>
            <a:endParaRPr lang="de-DE" sz="1600" dirty="0" smtClean="0">
              <a:ea typeface="Calibri"/>
            </a:endParaRPr>
          </a:p>
          <a:p>
            <a:pPr marL="187642" indent="0" eaLnBrk="1" hangingPunct="1">
              <a:spcAft>
                <a:spcPts val="0"/>
              </a:spcAft>
              <a:buFont typeface="Wingdings" pitchFamily="2" charset="2"/>
              <a:buNone/>
              <a:defRPr/>
            </a:pPr>
            <a:r>
              <a:rPr lang="de-DE" sz="1600" b="1" dirty="0" smtClean="0">
                <a:ea typeface="Calibri"/>
              </a:rPr>
              <a:t>Vorgehen nach Erstellung des Zwischenabschlusses</a:t>
            </a:r>
            <a:r>
              <a:rPr lang="de-DE" sz="1600" dirty="0" smtClean="0">
                <a:ea typeface="Calibri"/>
              </a:rPr>
              <a:t>:</a:t>
            </a:r>
            <a:endParaRPr lang="de-DE" sz="1600" dirty="0">
              <a:ea typeface="Calibri"/>
            </a:endParaRPr>
          </a:p>
          <a:p>
            <a:pPr marL="742950" lvl="1" indent="-285750" eaLnBrk="1" hangingPunct="1">
              <a:spcAft>
                <a:spcPts val="0"/>
              </a:spcAft>
              <a:buFont typeface="Wingdings" pitchFamily="2" charset="2"/>
              <a:buChar char="Ø"/>
              <a:defRPr/>
            </a:pPr>
            <a:r>
              <a:rPr lang="de-DE" sz="1600" dirty="0">
                <a:ea typeface="Calibri"/>
              </a:rPr>
              <a:t>Die Umbuchung auf Konto 9960 „Bewertungskorrektur zu Forderungen aus L+L“ wird mit Generalumkehr storniert. </a:t>
            </a:r>
          </a:p>
        </p:txBody>
      </p:sp>
      <p:sp>
        <p:nvSpPr>
          <p:cNvPr id="60420"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F2AB93DD-5211-4972-86B1-9ECAFE52C05E}" type="slidenum">
              <a:rPr lang="de-DE" smtClean="0">
                <a:solidFill>
                  <a:srgbClr val="000000"/>
                </a:solidFill>
              </a:rPr>
              <a:pPr algn="r" eaLnBrk="1" hangingPunct="1">
                <a:lnSpc>
                  <a:spcPct val="100000"/>
                </a:lnSpc>
                <a:defRPr/>
              </a:pPr>
              <a:t>45</a:t>
            </a:fld>
            <a:endParaRPr lang="de-DE" smtClean="0">
              <a:solidFill>
                <a:srgbClr val="000000"/>
              </a:solidFill>
            </a:endParaRPr>
          </a:p>
        </p:txBody>
      </p:sp>
      <p:sp>
        <p:nvSpPr>
          <p:cNvPr id="60421" name="Textfeld 6"/>
          <p:cNvSpPr txBox="1">
            <a:spLocks noChangeArrowheads="1"/>
          </p:cNvSpPr>
          <p:nvPr/>
        </p:nvSpPr>
        <p:spPr bwMode="auto">
          <a:xfrm>
            <a:off x="935038" y="5386388"/>
            <a:ext cx="10896600" cy="941387"/>
          </a:xfrm>
          <a:prstGeom prst="rect">
            <a:avLst/>
          </a:prstGeom>
          <a:solidFill>
            <a:srgbClr val="DBF3C2"/>
          </a:solidFill>
          <a:ln w="9525">
            <a:noFill/>
            <a:miter lim="800000"/>
            <a:headEnd/>
            <a:tailEnd/>
          </a:ln>
        </p:spPr>
        <p:txBody>
          <a:bodyPr>
            <a:spAutoFit/>
          </a:bodyPr>
          <a:lstStyle/>
          <a:p>
            <a:pPr>
              <a:lnSpc>
                <a:spcPct val="115000"/>
              </a:lnSpc>
              <a:spcAft>
                <a:spcPts val="1000"/>
              </a:spcAft>
            </a:pPr>
            <a:r>
              <a:rPr lang="de-DE" sz="1600">
                <a:solidFill>
                  <a:srgbClr val="000000"/>
                </a:solidFill>
              </a:rPr>
              <a:t>Achtung Rechtliche Zulässigkeit prüfen: Wir stellen an dieser Stelle die DV-technische Möglichkeit für das Buchen von angeforderten Anzahlungen dar. Die rechtliche Zulässigkeit ist im Einzelfall durch den Berufsangehörigen zu prüfen.</a:t>
            </a:r>
          </a:p>
        </p:txBody>
      </p:sp>
      <p:sp>
        <p:nvSpPr>
          <p:cNvPr id="6042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solidFill>
                  <a:srgbClr val="000000"/>
                </a:solidFill>
              </a:rPr>
              <a:t>Ratgeber Anzahlungen</a:t>
            </a:r>
          </a:p>
        </p:txBody>
      </p:sp>
      <p:sp>
        <p:nvSpPr>
          <p:cNvPr id="6042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64715621-338E-45F2-9FBF-9103388BDB94}"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hteck 6"/>
          <p:cNvSpPr>
            <a:spLocks noChangeArrowheads="1"/>
          </p:cNvSpPr>
          <p:nvPr/>
        </p:nvSpPr>
        <p:spPr bwMode="auto">
          <a:xfrm>
            <a:off x="493713" y="4052888"/>
            <a:ext cx="11290300" cy="792162"/>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61443"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5A07166-0152-464A-9657-92D1723091AB}" type="slidenum">
              <a:rPr lang="de-DE" smtClean="0">
                <a:solidFill>
                  <a:srgbClr val="000000"/>
                </a:solidFill>
              </a:rPr>
              <a:pPr algn="r" eaLnBrk="1" hangingPunct="1">
                <a:lnSpc>
                  <a:spcPct val="100000"/>
                </a:lnSpc>
                <a:defRPr/>
              </a:pPr>
              <a:t>46</a:t>
            </a:fld>
            <a:endParaRPr lang="de-DE" smtClean="0">
              <a:solidFill>
                <a:srgbClr val="000000"/>
              </a:solidFill>
            </a:endParaRPr>
          </a:p>
        </p:txBody>
      </p:sp>
      <p:sp>
        <p:nvSpPr>
          <p:cNvPr id="61444" name="Rectangle 2"/>
          <p:cNvSpPr>
            <a:spLocks noGrp="1" noChangeArrowheads="1"/>
          </p:cNvSpPr>
          <p:nvPr>
            <p:ph type="title"/>
          </p:nvPr>
        </p:nvSpPr>
        <p:spPr>
          <a:xfrm>
            <a:off x="666750" y="288925"/>
            <a:ext cx="10034588" cy="920750"/>
          </a:xfrm>
        </p:spPr>
        <p:txBody>
          <a:bodyPr anchor="b"/>
          <a:lstStyle/>
          <a:p>
            <a:pPr eaLnBrk="1" hangingPunct="1"/>
            <a:r>
              <a:rPr lang="de-DE" smtClean="0"/>
              <a:t>Agenda</a:t>
            </a:r>
            <a:br>
              <a:rPr lang="de-DE" smtClean="0"/>
            </a:br>
            <a:endParaRPr lang="de-DE" smtClean="0"/>
          </a:p>
        </p:txBody>
      </p:sp>
      <p:sp>
        <p:nvSpPr>
          <p:cNvPr id="61445" name="Rectangle 3"/>
          <p:cNvSpPr>
            <a:spLocks noGrp="1" noChangeArrowheads="1"/>
          </p:cNvSpPr>
          <p:nvPr>
            <p:ph type="body" idx="1"/>
          </p:nvPr>
        </p:nvSpPr>
        <p:spPr>
          <a:xfrm>
            <a:off x="665163" y="1570038"/>
            <a:ext cx="11852275" cy="5218112"/>
          </a:xfrm>
        </p:spPr>
        <p:txBody>
          <a:bodyPr/>
          <a:lstStyle/>
          <a:p>
            <a:pPr eaLnBrk="1" hangingPunct="1">
              <a:buFont typeface="Wingdings" pitchFamily="2" charset="2"/>
              <a:buChar char="Ø"/>
            </a:pPr>
            <a:r>
              <a:rPr lang="de-DE" sz="2800" smtClean="0"/>
              <a:t>Anzahlungen und deren Besonderheiten in der Praxis</a:t>
            </a:r>
          </a:p>
          <a:p>
            <a:pPr eaLnBrk="1" hangingPunct="1">
              <a:buFont typeface="Wingdings" pitchFamily="2" charset="2"/>
              <a:buChar char="Ø"/>
            </a:pPr>
            <a:r>
              <a:rPr lang="de-DE" sz="2800" smtClean="0"/>
              <a:t>Unterstützung durch die DATEV-Programme - Überblick</a:t>
            </a:r>
          </a:p>
          <a:p>
            <a:pPr eaLnBrk="1" hangingPunct="1">
              <a:buFont typeface="Wingdings" pitchFamily="2" charset="2"/>
              <a:buChar char="Ø"/>
            </a:pPr>
            <a:r>
              <a:rPr lang="de-DE" sz="2800" smtClean="0"/>
              <a:t>Mögliche Buchungsvarianten</a:t>
            </a:r>
          </a:p>
          <a:p>
            <a:pPr eaLnBrk="1" hangingPunct="1">
              <a:buFont typeface="Wingdings" pitchFamily="2" charset="2"/>
              <a:buChar char="Ø"/>
            </a:pPr>
            <a:r>
              <a:rPr lang="de-DE" sz="2800" smtClean="0"/>
              <a:t>Umsetzung in den Rechnungswesen-Programmen</a:t>
            </a:r>
          </a:p>
          <a:p>
            <a:pPr eaLnBrk="1" hangingPunct="1">
              <a:buFont typeface="Wingdings" pitchFamily="2" charset="2"/>
              <a:buChar char="Ø"/>
            </a:pPr>
            <a:r>
              <a:rPr lang="de-DE" sz="2800" smtClean="0"/>
              <a:t>Zusammenspiel Rechnungswesen und Auftragswesen</a:t>
            </a:r>
          </a:p>
          <a:p>
            <a:pPr eaLnBrk="1" hangingPunct="1"/>
            <a:endParaRPr lang="de-DE" smtClean="0"/>
          </a:p>
          <a:p>
            <a:pPr eaLnBrk="1" hangingPunct="1"/>
            <a:endParaRPr lang="de-DE" smtClean="0"/>
          </a:p>
          <a:p>
            <a:pPr eaLnBrk="1" hangingPunct="1"/>
            <a:endParaRPr lang="de-DE" smtClean="0"/>
          </a:p>
        </p:txBody>
      </p:sp>
      <p:sp>
        <p:nvSpPr>
          <p:cNvPr id="6144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1447"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237FF30A-94E5-4FD7-95FE-98B420A7E17C}"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Lösung in DATEV Mittelstand Faktura und Rechnungswesen pro</a:t>
            </a:r>
            <a:endParaRPr lang="de-DE" smtClean="0"/>
          </a:p>
        </p:txBody>
      </p:sp>
      <p:sp>
        <p:nvSpPr>
          <p:cNvPr id="3" name="Inhaltsplatzhalter 2"/>
          <p:cNvSpPr>
            <a:spLocks noGrp="1"/>
          </p:cNvSpPr>
          <p:nvPr>
            <p:ph idx="1"/>
          </p:nvPr>
        </p:nvSpPr>
        <p:spPr/>
        <p:txBody>
          <a:bodyPr/>
          <a:lstStyle/>
          <a:p>
            <a:pPr marL="0" indent="0" eaLnBrk="1" hangingPunct="1">
              <a:buFont typeface="Wingdings" pitchFamily="2" charset="2"/>
              <a:buNone/>
              <a:defRPr/>
            </a:pPr>
            <a:r>
              <a:rPr lang="de-DE" sz="1600" dirty="0" smtClean="0"/>
              <a:t>Das Programm DATEV Mittelstand Faktura und Rechnungswesen pro unterstützt Sie mit folgenden Funktionen:</a:t>
            </a:r>
            <a:br>
              <a:rPr lang="de-DE" sz="1600" dirty="0" smtClean="0"/>
            </a:br>
            <a:endParaRPr lang="de-DE" sz="1600" dirty="0" smtClean="0"/>
          </a:p>
          <a:p>
            <a:pPr eaLnBrk="1" hangingPunct="1">
              <a:buFont typeface="Wingdings" pitchFamily="2" charset="2"/>
              <a:buChar char="Ø"/>
              <a:defRPr/>
            </a:pPr>
            <a:r>
              <a:rPr lang="de-DE" sz="1600" b="1" dirty="0"/>
              <a:t>Erstellung </a:t>
            </a:r>
            <a:r>
              <a:rPr lang="de-DE" sz="1600" b="1" dirty="0" smtClean="0"/>
              <a:t>von Abschlagsrechnungen und Schlussrechnungen  </a:t>
            </a:r>
          </a:p>
          <a:p>
            <a:pPr lvl="1" eaLnBrk="1" hangingPunct="1">
              <a:buFont typeface="Symbol" pitchFamily="18" charset="2"/>
              <a:buChar char="-"/>
              <a:defRPr/>
            </a:pPr>
            <a:r>
              <a:rPr lang="de-DE" sz="1600" dirty="0" smtClean="0"/>
              <a:t>Anzahlungsinformation wird erstellt (Auftragsnummer manuell, Buchungstyp und Steuersachverhalt automatisch)</a:t>
            </a:r>
          </a:p>
          <a:p>
            <a:pPr lvl="1" eaLnBrk="1" hangingPunct="1">
              <a:buFont typeface="Symbol" pitchFamily="18" charset="2"/>
              <a:buChar char="-"/>
              <a:defRPr/>
            </a:pPr>
            <a:r>
              <a:rPr lang="de-DE" sz="1600" dirty="0" smtClean="0"/>
              <a:t>Korrekte Schlussrechnung (Berücksichtigung der geleisteten Anzahlungen) </a:t>
            </a:r>
            <a:br>
              <a:rPr lang="de-DE" sz="1600" dirty="0" smtClean="0"/>
            </a:br>
            <a:endParaRPr lang="de-DE" sz="1600" dirty="0" smtClean="0"/>
          </a:p>
          <a:p>
            <a:pPr eaLnBrk="1" hangingPunct="1">
              <a:buFont typeface="Wingdings" pitchFamily="2" charset="2"/>
              <a:buChar char="Ø"/>
              <a:defRPr/>
            </a:pPr>
            <a:r>
              <a:rPr lang="de-DE" sz="1600" b="1" dirty="0" smtClean="0"/>
              <a:t>Ausgangsrechnungen können als Buchungsstapel übergeben werden</a:t>
            </a:r>
          </a:p>
          <a:p>
            <a:pPr lvl="1" eaLnBrk="1" hangingPunct="1">
              <a:buFont typeface="Symbol" pitchFamily="18" charset="2"/>
              <a:buChar char="-"/>
              <a:defRPr/>
            </a:pPr>
            <a:r>
              <a:rPr lang="de-DE" sz="1600" dirty="0" smtClean="0"/>
              <a:t>Anzahlungsinformationen beim Buchungssatz bereits erfasst  </a:t>
            </a:r>
          </a:p>
          <a:p>
            <a:pPr lvl="1" eaLnBrk="1" hangingPunct="1">
              <a:buFont typeface="Symbol" pitchFamily="18" charset="2"/>
              <a:buChar char="-"/>
              <a:defRPr/>
            </a:pPr>
            <a:r>
              <a:rPr lang="de-DE" sz="1600" dirty="0" smtClean="0"/>
              <a:t>Überwachung der Offenen Posten möglich</a:t>
            </a:r>
          </a:p>
          <a:p>
            <a:pPr lvl="1" eaLnBrk="1" hangingPunct="1">
              <a:buFont typeface="Symbol" pitchFamily="18" charset="2"/>
              <a:buChar char="-"/>
              <a:defRPr/>
            </a:pPr>
            <a:r>
              <a:rPr lang="de-DE" sz="1600" dirty="0" smtClean="0"/>
              <a:t>Verknüpfung Belegbild - Buchungssatz  </a:t>
            </a:r>
            <a:br>
              <a:rPr lang="de-DE" sz="1600" dirty="0" smtClean="0"/>
            </a:br>
            <a:endParaRPr lang="de-DE" sz="1600" dirty="0" smtClean="0"/>
          </a:p>
          <a:p>
            <a:pPr eaLnBrk="1" hangingPunct="1">
              <a:buFont typeface="Wingdings" pitchFamily="2" charset="2"/>
              <a:buChar char="Ø"/>
              <a:defRPr/>
            </a:pPr>
            <a:r>
              <a:rPr lang="de-DE" sz="1600" b="1" dirty="0" smtClean="0"/>
              <a:t>Automatische Buchungen für Anzahlungen</a:t>
            </a:r>
          </a:p>
          <a:p>
            <a:pPr lvl="1" eaLnBrk="1" hangingPunct="1">
              <a:buFont typeface="Symbol" pitchFamily="18" charset="2"/>
              <a:buChar char="-"/>
              <a:defRPr/>
            </a:pPr>
            <a:r>
              <a:rPr lang="de-DE" sz="1600" dirty="0" smtClean="0"/>
              <a:t>Steuerliche Umbuchung bei Geldeingang </a:t>
            </a:r>
          </a:p>
          <a:p>
            <a:pPr lvl="1" eaLnBrk="1" hangingPunct="1">
              <a:buFont typeface="Symbol" pitchFamily="18" charset="2"/>
              <a:buChar char="-"/>
              <a:defRPr/>
            </a:pPr>
            <a:r>
              <a:rPr lang="de-DE" sz="1600" dirty="0" smtClean="0"/>
              <a:t>Auflösung der Anzahlungen nach Buchen der Schlussrechnung</a:t>
            </a:r>
            <a:endParaRPr lang="de-DE" sz="1600" dirty="0"/>
          </a:p>
          <a:p>
            <a:pPr eaLnBrk="1" hangingPunct="1">
              <a:buFont typeface="Wingdings" pitchFamily="2" charset="2"/>
              <a:buChar char="Ø"/>
              <a:defRPr/>
            </a:pPr>
            <a:endParaRPr lang="de-DE" sz="1600" dirty="0" smtClean="0"/>
          </a:p>
          <a:p>
            <a:pPr marL="0" indent="0" eaLnBrk="1" hangingPunct="1">
              <a:buFont typeface="Wingdings" pitchFamily="2" charset="2"/>
              <a:buNone/>
              <a:defRPr/>
            </a:pPr>
            <a:r>
              <a:rPr lang="de-DE" sz="1600" dirty="0" smtClean="0">
                <a:solidFill>
                  <a:srgbClr val="C00000"/>
                </a:solidFill>
              </a:rPr>
              <a:t/>
            </a:r>
            <a:br>
              <a:rPr lang="de-DE" sz="1600" dirty="0" smtClean="0">
                <a:solidFill>
                  <a:srgbClr val="C00000"/>
                </a:solidFill>
              </a:rPr>
            </a:br>
            <a:endParaRPr lang="de-DE" sz="1600" dirty="0" smtClean="0">
              <a:solidFill>
                <a:srgbClr val="C00000"/>
              </a:solidFill>
            </a:endParaRPr>
          </a:p>
          <a:p>
            <a:pPr eaLnBrk="1" hangingPunct="1">
              <a:buFont typeface="Wingdings" pitchFamily="2" charset="2"/>
              <a:buChar char="Ø"/>
              <a:defRPr/>
            </a:pPr>
            <a:endParaRPr lang="de-DE" sz="1600" dirty="0">
              <a:solidFill>
                <a:srgbClr val="C00000"/>
              </a:solidFill>
            </a:endParaRPr>
          </a:p>
          <a:p>
            <a:pPr eaLnBrk="1" hangingPunct="1">
              <a:defRPr/>
            </a:pPr>
            <a:endParaRPr lang="de-DE" sz="1600" dirty="0">
              <a:solidFill>
                <a:srgbClr val="C00000"/>
              </a:solidFill>
            </a:endParaRPr>
          </a:p>
          <a:p>
            <a:pPr eaLnBrk="1" hangingPunct="1">
              <a:buFont typeface="Wingdings" pitchFamily="2" charset="2"/>
              <a:buChar char="Ø"/>
              <a:defRPr/>
            </a:pPr>
            <a:endParaRPr lang="de-DE" dirty="0" smtClean="0"/>
          </a:p>
        </p:txBody>
      </p:sp>
      <p:sp>
        <p:nvSpPr>
          <p:cNvPr id="6246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C679BBD0-CE84-4803-B541-AD6852460568}" type="slidenum">
              <a:rPr lang="de-DE" smtClean="0">
                <a:solidFill>
                  <a:srgbClr val="000000"/>
                </a:solidFill>
              </a:rPr>
              <a:pPr algn="r" eaLnBrk="1" hangingPunct="1">
                <a:lnSpc>
                  <a:spcPct val="100000"/>
                </a:lnSpc>
                <a:defRPr/>
              </a:pPr>
              <a:t>47</a:t>
            </a:fld>
            <a:endParaRPr lang="de-DE" smtClean="0">
              <a:solidFill>
                <a:srgbClr val="000000"/>
              </a:solidFill>
            </a:endParaRPr>
          </a:p>
        </p:txBody>
      </p:sp>
      <p:sp>
        <p:nvSpPr>
          <p:cNvPr id="62469"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2470"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5D551C19-577B-4678-9AB0-1C906454D15F}"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bwMode="auto">
          <a:xfrm>
            <a:off x="454025" y="1604963"/>
            <a:ext cx="12169775" cy="2339975"/>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sp>
        <p:nvSpPr>
          <p:cNvPr id="63491" name="Foliennummernplatzhalter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78854074-3618-4C07-837B-7EE292735B41}" type="slidenum">
              <a:rPr lang="de-DE" smtClean="0">
                <a:solidFill>
                  <a:srgbClr val="000000"/>
                </a:solidFill>
              </a:rPr>
              <a:pPr algn="r" eaLnBrk="1" hangingPunct="1">
                <a:lnSpc>
                  <a:spcPct val="100000"/>
                </a:lnSpc>
                <a:defRPr/>
              </a:pPr>
              <a:t>48</a:t>
            </a:fld>
            <a:endParaRPr lang="de-DE" smtClean="0">
              <a:solidFill>
                <a:srgbClr val="000000"/>
              </a:solidFill>
            </a:endParaRPr>
          </a:p>
        </p:txBody>
      </p:sp>
      <p:sp>
        <p:nvSpPr>
          <p:cNvPr id="9" name="Abgerundetes Rechteck 8"/>
          <p:cNvSpPr/>
          <p:nvPr/>
        </p:nvSpPr>
        <p:spPr bwMode="auto">
          <a:xfrm>
            <a:off x="454025" y="1336675"/>
            <a:ext cx="4816475" cy="590550"/>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pic>
        <p:nvPicPr>
          <p:cNvPr id="63493" name="Picture 7" descr="PI_Auftragswesen_128x128"/>
          <p:cNvPicPr>
            <a:picLocks noChangeAspect="1" noChangeArrowheads="1"/>
          </p:cNvPicPr>
          <p:nvPr/>
        </p:nvPicPr>
        <p:blipFill>
          <a:blip r:embed="rId3" cstate="print"/>
          <a:srcRect/>
          <a:stretch>
            <a:fillRect/>
          </a:stretch>
        </p:blipFill>
        <p:spPr bwMode="auto">
          <a:xfrm>
            <a:off x="547688" y="1377950"/>
            <a:ext cx="506412" cy="508000"/>
          </a:xfrm>
          <a:prstGeom prst="rect">
            <a:avLst/>
          </a:prstGeom>
          <a:noFill/>
          <a:ln w="9525">
            <a:noFill/>
            <a:miter lim="800000"/>
            <a:headEnd/>
            <a:tailEnd/>
          </a:ln>
        </p:spPr>
      </p:pic>
      <p:sp>
        <p:nvSpPr>
          <p:cNvPr id="63494" name="Textfeld 5"/>
          <p:cNvSpPr txBox="1">
            <a:spLocks noChangeArrowheads="1"/>
          </p:cNvSpPr>
          <p:nvPr/>
        </p:nvSpPr>
        <p:spPr bwMode="auto">
          <a:xfrm>
            <a:off x="1147763" y="1382713"/>
            <a:ext cx="3727450" cy="342900"/>
          </a:xfrm>
          <a:prstGeom prst="rect">
            <a:avLst/>
          </a:prstGeom>
          <a:noFill/>
          <a:ln w="9525">
            <a:noFill/>
            <a:miter lim="800000"/>
            <a:headEnd/>
            <a:tailEnd/>
          </a:ln>
        </p:spPr>
        <p:txBody>
          <a:bodyPr lIns="91431" tIns="45717" rIns="91431" bIns="45717">
            <a:spAutoFit/>
          </a:bodyPr>
          <a:lstStyle/>
          <a:p>
            <a:pPr algn="ctr">
              <a:lnSpc>
                <a:spcPct val="90000"/>
              </a:lnSpc>
            </a:pPr>
            <a:r>
              <a:rPr lang="de-DE" b="1">
                <a:solidFill>
                  <a:srgbClr val="7F7F7F"/>
                </a:solidFill>
              </a:rPr>
              <a:t>Auftragswesen</a:t>
            </a:r>
          </a:p>
        </p:txBody>
      </p:sp>
      <p:sp>
        <p:nvSpPr>
          <p:cNvPr id="15" name="Abgerundetes Rechteck 14"/>
          <p:cNvSpPr/>
          <p:nvPr/>
        </p:nvSpPr>
        <p:spPr bwMode="auto">
          <a:xfrm>
            <a:off x="454025" y="4378325"/>
            <a:ext cx="12169775" cy="2195513"/>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sp>
        <p:nvSpPr>
          <p:cNvPr id="16" name="Abgerundetes Rechteck 15"/>
          <p:cNvSpPr/>
          <p:nvPr/>
        </p:nvSpPr>
        <p:spPr bwMode="auto">
          <a:xfrm>
            <a:off x="454025" y="4073525"/>
            <a:ext cx="4816475" cy="560388"/>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sp>
        <p:nvSpPr>
          <p:cNvPr id="63497" name="Textfeld 17"/>
          <p:cNvSpPr txBox="1">
            <a:spLocks noChangeArrowheads="1"/>
          </p:cNvSpPr>
          <p:nvPr/>
        </p:nvSpPr>
        <p:spPr bwMode="auto">
          <a:xfrm>
            <a:off x="1147763" y="4159250"/>
            <a:ext cx="3727450" cy="342900"/>
          </a:xfrm>
          <a:prstGeom prst="rect">
            <a:avLst/>
          </a:prstGeom>
          <a:noFill/>
          <a:ln w="9525">
            <a:noFill/>
            <a:miter lim="800000"/>
            <a:headEnd/>
            <a:tailEnd/>
          </a:ln>
        </p:spPr>
        <p:txBody>
          <a:bodyPr lIns="91431" tIns="45717" rIns="91431" bIns="45717">
            <a:spAutoFit/>
          </a:bodyPr>
          <a:lstStyle/>
          <a:p>
            <a:pPr algn="ctr">
              <a:lnSpc>
                <a:spcPct val="90000"/>
              </a:lnSpc>
            </a:pPr>
            <a:r>
              <a:rPr lang="de-DE" b="1">
                <a:solidFill>
                  <a:srgbClr val="7F7F7F"/>
                </a:solidFill>
              </a:rPr>
              <a:t>Rechnungswesen</a:t>
            </a:r>
          </a:p>
        </p:txBody>
      </p:sp>
      <p:pic>
        <p:nvPicPr>
          <p:cNvPr id="63498" name="Picture 17" descr="PI_Kanzlei-Rechnungswesen_128x128"/>
          <p:cNvPicPr>
            <a:picLocks noChangeAspect="1" noChangeArrowheads="1"/>
          </p:cNvPicPr>
          <p:nvPr/>
        </p:nvPicPr>
        <p:blipFill>
          <a:blip r:embed="rId4" cstate="print"/>
          <a:srcRect/>
          <a:stretch>
            <a:fillRect/>
          </a:stretch>
        </p:blipFill>
        <p:spPr bwMode="auto">
          <a:xfrm>
            <a:off x="571500" y="4138613"/>
            <a:ext cx="482600" cy="474662"/>
          </a:xfrm>
          <a:prstGeom prst="rect">
            <a:avLst/>
          </a:prstGeom>
          <a:noFill/>
          <a:ln w="9525">
            <a:noFill/>
            <a:miter lim="800000"/>
            <a:headEnd/>
            <a:tailEnd/>
          </a:ln>
        </p:spPr>
      </p:pic>
      <p:grpSp>
        <p:nvGrpSpPr>
          <p:cNvPr id="63499" name="Gruppieren 21"/>
          <p:cNvGrpSpPr>
            <a:grpSpLocks/>
          </p:cNvGrpSpPr>
          <p:nvPr/>
        </p:nvGrpSpPr>
        <p:grpSpPr bwMode="auto">
          <a:xfrm>
            <a:off x="669925" y="2043113"/>
            <a:ext cx="3055938" cy="2708275"/>
            <a:chOff x="669752" y="2109428"/>
            <a:chExt cx="3055359" cy="2712020"/>
          </a:xfrm>
        </p:grpSpPr>
        <p:sp>
          <p:nvSpPr>
            <p:cNvPr id="10" name="Abgerundetes Rechteck 9">
              <a:hlinkClick r:id="rId5" action="ppaction://hlinksldjump"/>
            </p:cNvPr>
            <p:cNvSpPr/>
            <p:nvPr/>
          </p:nvSpPr>
          <p:spPr bwMode="auto">
            <a:xfrm>
              <a:off x="669752" y="2109428"/>
              <a:ext cx="1647513" cy="1403700"/>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endParaRPr sz="1700" dirty="0">
                <a:solidFill>
                  <a:srgbClr val="000000"/>
                </a:solidFill>
                <a:cs typeface="+mn-cs"/>
              </a:endParaRPr>
            </a:p>
            <a:p>
              <a:pPr algn="ctr" defTabSz="1177811">
                <a:lnSpc>
                  <a:spcPct val="90000"/>
                </a:lnSpc>
                <a:defRPr/>
              </a:pPr>
              <a:endParaRPr sz="1700" dirty="0">
                <a:solidFill>
                  <a:srgbClr val="000000"/>
                </a:solidFill>
                <a:cs typeface="+mn-cs"/>
              </a:endParaRPr>
            </a:p>
            <a:p>
              <a:pPr algn="ctr" defTabSz="1177811">
                <a:lnSpc>
                  <a:spcPct val="90000"/>
                </a:lnSpc>
                <a:defRPr/>
              </a:pPr>
              <a:r>
                <a:rPr sz="1400" b="1" dirty="0">
                  <a:solidFill>
                    <a:srgbClr val="000000"/>
                  </a:solidFill>
                  <a:cs typeface="+mn-cs"/>
                </a:rPr>
                <a:t>Erstellung</a:t>
              </a:r>
              <a:r>
                <a:rPr sz="1400" dirty="0">
                  <a:solidFill>
                    <a:srgbClr val="000000"/>
                  </a:solidFill>
                  <a:cs typeface="+mn-cs"/>
                </a:rPr>
                <a:t> der </a:t>
              </a:r>
              <a:r>
                <a:rPr sz="1400" b="1" dirty="0">
                  <a:solidFill>
                    <a:srgbClr val="000000"/>
                  </a:solidFill>
                  <a:cs typeface="+mn-cs"/>
                </a:rPr>
                <a:t>Abschlags-rechnung</a:t>
              </a:r>
            </a:p>
            <a:p>
              <a:pPr algn="ctr" defTabSz="1177811">
                <a:lnSpc>
                  <a:spcPct val="90000"/>
                </a:lnSpc>
                <a:defRPr/>
              </a:pPr>
              <a:endParaRPr dirty="0">
                <a:solidFill>
                  <a:srgbClr val="000000"/>
                </a:solidFill>
                <a:cs typeface="+mn-cs"/>
              </a:endParaRPr>
            </a:p>
            <a:p>
              <a:pPr algn="ctr" defTabSz="1177811">
                <a:lnSpc>
                  <a:spcPct val="90000"/>
                </a:lnSpc>
                <a:defRPr/>
              </a:pPr>
              <a:endParaRPr dirty="0">
                <a:solidFill>
                  <a:srgbClr val="000000"/>
                </a:solidFill>
                <a:cs typeface="+mn-cs"/>
              </a:endParaRPr>
            </a:p>
          </p:txBody>
        </p:sp>
        <p:pic>
          <p:nvPicPr>
            <p:cNvPr id="63531" name="Picture 3" descr="G:\ALLGEM\Bilder\Pictorgramme\Dokument_alt_F_v2.png"/>
            <p:cNvPicPr>
              <a:picLocks noChangeAspect="1" noChangeArrowheads="1"/>
            </p:cNvPicPr>
            <p:nvPr/>
          </p:nvPicPr>
          <p:blipFill>
            <a:blip r:embed="rId6" cstate="print"/>
            <a:srcRect/>
            <a:stretch>
              <a:fillRect/>
            </a:stretch>
          </p:blipFill>
          <p:spPr bwMode="auto">
            <a:xfrm>
              <a:off x="1491089" y="2587426"/>
              <a:ext cx="2234022" cy="2234022"/>
            </a:xfrm>
            <a:prstGeom prst="rect">
              <a:avLst/>
            </a:prstGeom>
            <a:noFill/>
            <a:ln w="9525">
              <a:noFill/>
              <a:miter lim="800000"/>
              <a:headEnd/>
              <a:tailEnd/>
            </a:ln>
          </p:spPr>
        </p:pic>
      </p:grpSp>
      <p:grpSp>
        <p:nvGrpSpPr>
          <p:cNvPr id="63500" name="Gruppieren 28"/>
          <p:cNvGrpSpPr>
            <a:grpSpLocks/>
          </p:cNvGrpSpPr>
          <p:nvPr/>
        </p:nvGrpSpPr>
        <p:grpSpPr bwMode="auto">
          <a:xfrm>
            <a:off x="571500" y="4802188"/>
            <a:ext cx="3590925" cy="3062287"/>
            <a:chOff x="877046" y="4802972"/>
            <a:chExt cx="3285094" cy="3062114"/>
          </a:xfrm>
        </p:grpSpPr>
        <p:sp>
          <p:nvSpPr>
            <p:cNvPr id="23" name="Abgerundetes Rechteck 22">
              <a:hlinkClick r:id="rId5" action="ppaction://hlinksldjump"/>
            </p:cNvPr>
            <p:cNvSpPr/>
            <p:nvPr/>
          </p:nvSpPr>
          <p:spPr bwMode="auto">
            <a:xfrm>
              <a:off x="877046" y="4802972"/>
              <a:ext cx="2133424" cy="1655668"/>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lang="de-DE" sz="1400" dirty="0">
                  <a:solidFill>
                    <a:srgbClr val="000000"/>
                  </a:solidFill>
                  <a:cs typeface="+mn-cs"/>
                </a:rPr>
                <a:t> </a:t>
              </a:r>
              <a:br>
                <a:rPr lang="de-DE" sz="1400" dirty="0">
                  <a:solidFill>
                    <a:srgbClr val="000000"/>
                  </a:solidFill>
                  <a:cs typeface="+mn-cs"/>
                </a:rPr>
              </a:br>
              <a:r>
                <a:rPr sz="1400" b="1" dirty="0" err="1">
                  <a:solidFill>
                    <a:srgbClr val="000000"/>
                  </a:solidFill>
                  <a:cs typeface="+mn-cs"/>
                </a:rPr>
                <a:t>Abschlags-rechnung</a:t>
              </a:r>
              <a:r>
                <a:rPr lang="de-DE" sz="1400" b="1" dirty="0">
                  <a:solidFill>
                    <a:srgbClr val="000000"/>
                  </a:solidFill>
                  <a:cs typeface="+mn-cs"/>
                </a:rPr>
                <a:t> </a:t>
              </a:r>
              <a:r>
                <a:rPr lang="de-DE" sz="1400" dirty="0">
                  <a:solidFill>
                    <a:srgbClr val="000000"/>
                  </a:solidFill>
                  <a:cs typeface="+mn-cs"/>
                </a:rPr>
                <a:t>auf </a:t>
              </a:r>
              <a:r>
                <a:rPr lang="de-DE" sz="1400" b="1" dirty="0">
                  <a:solidFill>
                    <a:srgbClr val="000000"/>
                  </a:solidFill>
                  <a:cs typeface="+mn-cs"/>
                </a:rPr>
                <a:t> </a:t>
              </a:r>
              <a:r>
                <a:rPr sz="1400" b="1" dirty="0">
                  <a:solidFill>
                    <a:srgbClr val="000000"/>
                  </a:solidFill>
                  <a:cs typeface="+mn-cs"/>
                </a:rPr>
                <a:t> </a:t>
              </a:r>
              <a:r>
                <a:rPr sz="1400" dirty="0">
                  <a:solidFill>
                    <a:srgbClr val="000000"/>
                  </a:solidFill>
                  <a:cs typeface="+mn-cs"/>
                </a:rPr>
                <a:t>„</a:t>
              </a:r>
              <a:r>
                <a:rPr sz="1400" dirty="0" err="1">
                  <a:solidFill>
                    <a:srgbClr val="000000"/>
                  </a:solidFill>
                  <a:cs typeface="+mn-cs"/>
                </a:rPr>
                <a:t>Verrechnungskonto</a:t>
              </a:r>
              <a:r>
                <a:rPr sz="1400" dirty="0">
                  <a:solidFill>
                    <a:srgbClr val="000000"/>
                  </a:solidFill>
                  <a:cs typeface="+mn-cs"/>
                </a:rPr>
                <a:t> </a:t>
              </a:r>
              <a:r>
                <a:rPr lang="de-DE" sz="1400" dirty="0" err="1">
                  <a:solidFill>
                    <a:srgbClr val="000000"/>
                  </a:solidFill>
                  <a:cs typeface="+mn-cs"/>
                </a:rPr>
                <a:t>erh</a:t>
              </a:r>
              <a:r>
                <a:rPr lang="de-DE" sz="1400" dirty="0">
                  <a:solidFill>
                    <a:srgbClr val="000000"/>
                  </a:solidFill>
                  <a:cs typeface="+mn-cs"/>
                </a:rPr>
                <a:t>. </a:t>
              </a:r>
              <a:r>
                <a:rPr sz="1400" dirty="0" err="1">
                  <a:solidFill>
                    <a:srgbClr val="000000"/>
                  </a:solidFill>
                  <a:cs typeface="+mn-cs"/>
                </a:rPr>
                <a:t>Anzahlungen</a:t>
              </a:r>
              <a:r>
                <a:rPr sz="1400" dirty="0">
                  <a:solidFill>
                    <a:srgbClr val="000000"/>
                  </a:solidFill>
                  <a:cs typeface="+mn-cs"/>
                </a:rPr>
                <a:t>“</a:t>
              </a:r>
            </a:p>
          </p:txBody>
        </p:sp>
        <p:pic>
          <p:nvPicPr>
            <p:cNvPr id="63529" name="Picture 3" descr="G:\ALLGEM\Bilder\Pictorgramme\Dokument_alt_F_v2.png"/>
            <p:cNvPicPr>
              <a:picLocks noChangeAspect="1" noChangeArrowheads="1"/>
            </p:cNvPicPr>
            <p:nvPr/>
          </p:nvPicPr>
          <p:blipFill>
            <a:blip r:embed="rId6" cstate="print"/>
            <a:srcRect/>
            <a:stretch>
              <a:fillRect/>
            </a:stretch>
          </p:blipFill>
          <p:spPr bwMode="auto">
            <a:xfrm>
              <a:off x="1928118" y="5631064"/>
              <a:ext cx="2234022" cy="2234022"/>
            </a:xfrm>
            <a:prstGeom prst="rect">
              <a:avLst/>
            </a:prstGeom>
            <a:noFill/>
            <a:ln w="9525">
              <a:noFill/>
              <a:miter lim="800000"/>
              <a:headEnd/>
              <a:tailEnd/>
            </a:ln>
          </p:spPr>
        </p:pic>
      </p:grpSp>
      <p:grpSp>
        <p:nvGrpSpPr>
          <p:cNvPr id="63501" name="Gruppieren 30"/>
          <p:cNvGrpSpPr>
            <a:grpSpLocks/>
          </p:cNvGrpSpPr>
          <p:nvPr/>
        </p:nvGrpSpPr>
        <p:grpSpPr bwMode="auto">
          <a:xfrm>
            <a:off x="3214688" y="4810125"/>
            <a:ext cx="2682875" cy="2393950"/>
            <a:chOff x="3487516" y="4809728"/>
            <a:chExt cx="2216745" cy="2393838"/>
          </a:xfrm>
        </p:grpSpPr>
        <p:sp>
          <p:nvSpPr>
            <p:cNvPr id="26" name="Abgerundetes Rechteck 25"/>
            <p:cNvSpPr/>
            <p:nvPr/>
          </p:nvSpPr>
          <p:spPr bwMode="auto">
            <a:xfrm>
              <a:off x="3487516" y="4809728"/>
              <a:ext cx="1572708" cy="1655686"/>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sz="1400" b="1" dirty="0" err="1">
                  <a:solidFill>
                    <a:srgbClr val="000000"/>
                  </a:solidFill>
                  <a:cs typeface="+mn-cs"/>
                </a:rPr>
                <a:t>Zahlung</a:t>
              </a:r>
              <a:r>
                <a:rPr sz="1400" dirty="0">
                  <a:solidFill>
                    <a:srgbClr val="000000"/>
                  </a:solidFill>
                  <a:cs typeface="+mn-cs"/>
                </a:rPr>
                <a:t> </a:t>
              </a:r>
              <a:r>
                <a:rPr lang="de-DE" sz="1400" dirty="0">
                  <a:solidFill>
                    <a:srgbClr val="000000"/>
                  </a:solidFill>
                  <a:cs typeface="+mn-cs"/>
                </a:rPr>
                <a:t>der Abschlags-rechnung</a:t>
              </a:r>
              <a:endParaRPr sz="1400" dirty="0">
                <a:solidFill>
                  <a:srgbClr val="000000"/>
                </a:solidFill>
                <a:cs typeface="+mn-cs"/>
              </a:endParaRPr>
            </a:p>
          </p:txBody>
        </p:sp>
        <p:pic>
          <p:nvPicPr>
            <p:cNvPr id="63527" name="Picture 4" descr="G:\ALLGEM\Bilder\Pictorgramme\Geld_F_v2.png"/>
            <p:cNvPicPr>
              <a:picLocks noChangeAspect="1" noChangeArrowheads="1"/>
            </p:cNvPicPr>
            <p:nvPr/>
          </p:nvPicPr>
          <p:blipFill>
            <a:blip r:embed="rId7" cstate="print"/>
            <a:srcRect/>
            <a:stretch>
              <a:fillRect/>
            </a:stretch>
          </p:blipFill>
          <p:spPr bwMode="auto">
            <a:xfrm rot="3369800">
              <a:off x="4046303" y="5545608"/>
              <a:ext cx="1657958" cy="1657958"/>
            </a:xfrm>
            <a:prstGeom prst="rect">
              <a:avLst/>
            </a:prstGeom>
            <a:noFill/>
            <a:ln w="9525">
              <a:noFill/>
              <a:miter lim="800000"/>
              <a:headEnd/>
              <a:tailEnd/>
            </a:ln>
          </p:spPr>
        </p:pic>
      </p:grpSp>
      <p:grpSp>
        <p:nvGrpSpPr>
          <p:cNvPr id="63502" name="Gruppieren 35"/>
          <p:cNvGrpSpPr>
            <a:grpSpLocks/>
          </p:cNvGrpSpPr>
          <p:nvPr/>
        </p:nvGrpSpPr>
        <p:grpSpPr bwMode="auto">
          <a:xfrm>
            <a:off x="5580063" y="4799013"/>
            <a:ext cx="2805112" cy="3192462"/>
            <a:chOff x="5729677" y="4799524"/>
            <a:chExt cx="2654830" cy="3192019"/>
          </a:xfrm>
        </p:grpSpPr>
        <p:sp>
          <p:nvSpPr>
            <p:cNvPr id="28" name="Abgerundetes Rechteck 27"/>
            <p:cNvSpPr/>
            <p:nvPr/>
          </p:nvSpPr>
          <p:spPr bwMode="auto">
            <a:xfrm>
              <a:off x="5729677" y="4799524"/>
              <a:ext cx="1924639" cy="1655532"/>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sz="1400" b="1" dirty="0">
                  <a:solidFill>
                    <a:srgbClr val="000000"/>
                  </a:solidFill>
                  <a:cs typeface="+mn-cs"/>
                </a:rPr>
                <a:t>automatische</a:t>
              </a:r>
              <a:r>
                <a:rPr sz="1400" dirty="0">
                  <a:solidFill>
                    <a:srgbClr val="000000"/>
                  </a:solidFill>
                  <a:cs typeface="+mn-cs"/>
                </a:rPr>
                <a:t> </a:t>
              </a:r>
              <a:r>
                <a:rPr sz="1400" b="1" dirty="0">
                  <a:solidFill>
                    <a:srgbClr val="000000"/>
                  </a:solidFill>
                  <a:cs typeface="+mn-cs"/>
                </a:rPr>
                <a:t>Erstellung</a:t>
              </a:r>
              <a:r>
                <a:rPr sz="1400" dirty="0">
                  <a:solidFill>
                    <a:srgbClr val="000000"/>
                  </a:solidFill>
                  <a:cs typeface="+mn-cs"/>
                </a:rPr>
                <a:t> der umsatzsteuer-wirksamen </a:t>
              </a:r>
              <a:r>
                <a:rPr sz="1400" b="1" dirty="0">
                  <a:solidFill>
                    <a:srgbClr val="000000"/>
                  </a:solidFill>
                  <a:cs typeface="+mn-cs"/>
                </a:rPr>
                <a:t>Umbuchung</a:t>
              </a:r>
            </a:p>
          </p:txBody>
        </p:sp>
        <p:pic>
          <p:nvPicPr>
            <p:cNvPr id="63525" name="Picture 5" descr="G:\ALLGEM\Bilder\Pictorgramme\Auswertung_F.png"/>
            <p:cNvPicPr>
              <a:picLocks noChangeAspect="1" noChangeArrowheads="1"/>
            </p:cNvPicPr>
            <p:nvPr/>
          </p:nvPicPr>
          <p:blipFill>
            <a:blip r:embed="rId8" cstate="print"/>
            <a:srcRect/>
            <a:stretch>
              <a:fillRect/>
            </a:stretch>
          </p:blipFill>
          <p:spPr bwMode="auto">
            <a:xfrm>
              <a:off x="5897570" y="5504606"/>
              <a:ext cx="2486937" cy="2486937"/>
            </a:xfrm>
            <a:prstGeom prst="rect">
              <a:avLst/>
            </a:prstGeom>
            <a:noFill/>
            <a:ln w="9525">
              <a:noFill/>
              <a:miter lim="800000"/>
              <a:headEnd/>
              <a:tailEnd/>
            </a:ln>
          </p:spPr>
        </p:pic>
      </p:grpSp>
      <p:grpSp>
        <p:nvGrpSpPr>
          <p:cNvPr id="63503" name="Gruppieren 26"/>
          <p:cNvGrpSpPr>
            <a:grpSpLocks/>
          </p:cNvGrpSpPr>
          <p:nvPr/>
        </p:nvGrpSpPr>
        <p:grpSpPr bwMode="auto">
          <a:xfrm>
            <a:off x="7339013" y="2073275"/>
            <a:ext cx="4948237" cy="3073400"/>
            <a:chOff x="7339377" y="2256022"/>
            <a:chExt cx="4947599" cy="3072862"/>
          </a:xfrm>
        </p:grpSpPr>
        <p:sp>
          <p:nvSpPr>
            <p:cNvPr id="30" name="Abgerundetes Rechteck 29">
              <a:hlinkClick r:id="rId5" action="ppaction://hlinksldjump"/>
            </p:cNvPr>
            <p:cNvSpPr/>
            <p:nvPr/>
          </p:nvSpPr>
          <p:spPr bwMode="auto">
            <a:xfrm>
              <a:off x="7339377" y="2256022"/>
              <a:ext cx="2644434" cy="1401518"/>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E</a:t>
              </a:r>
              <a:r>
                <a:rPr sz="1400" b="1" dirty="0" err="1">
                  <a:solidFill>
                    <a:srgbClr val="000000"/>
                  </a:solidFill>
                  <a:cs typeface="+mn-cs"/>
                </a:rPr>
                <a:t>rstellung</a:t>
              </a:r>
              <a:r>
                <a:rPr sz="1400" dirty="0">
                  <a:solidFill>
                    <a:srgbClr val="000000"/>
                  </a:solidFill>
                  <a:cs typeface="+mn-cs"/>
                </a:rPr>
                <a:t> der </a:t>
              </a:r>
              <a:r>
                <a:rPr sz="1400" b="1" dirty="0" err="1">
                  <a:solidFill>
                    <a:srgbClr val="000000"/>
                  </a:solidFill>
                  <a:cs typeface="+mn-cs"/>
                </a:rPr>
                <a:t>Schluss-rechnung</a:t>
              </a:r>
              <a:r>
                <a:rPr lang="de-DE" sz="1400" b="1" dirty="0">
                  <a:solidFill>
                    <a:srgbClr val="000000"/>
                  </a:solidFill>
                  <a:cs typeface="+mn-cs"/>
                </a:rPr>
                <a:t> </a:t>
              </a:r>
              <a:r>
                <a:rPr lang="de-DE" sz="1400" dirty="0">
                  <a:solidFill>
                    <a:srgbClr val="000000"/>
                  </a:solidFill>
                  <a:cs typeface="+mn-cs"/>
                </a:rPr>
                <a:t>unter Berücksichtigung der tatsächlich erhaltenen Anzahlungen</a:t>
              </a:r>
              <a:r>
                <a:rPr lang="de-DE" sz="1400" b="1" dirty="0">
                  <a:solidFill>
                    <a:srgbClr val="000000"/>
                  </a:solidFill>
                  <a:cs typeface="+mn-cs"/>
                </a:rPr>
                <a:t>  </a:t>
              </a:r>
              <a:endParaRPr dirty="0">
                <a:solidFill>
                  <a:srgbClr val="000000"/>
                </a:solidFill>
                <a:cs typeface="+mn-cs"/>
              </a:endParaRPr>
            </a:p>
            <a:p>
              <a:pPr algn="ctr" defTabSz="1177811">
                <a:lnSpc>
                  <a:spcPct val="90000"/>
                </a:lnSpc>
                <a:defRPr/>
              </a:pPr>
              <a:endParaRPr dirty="0">
                <a:solidFill>
                  <a:srgbClr val="000000"/>
                </a:solidFill>
                <a:cs typeface="+mn-cs"/>
              </a:endParaRPr>
            </a:p>
          </p:txBody>
        </p:sp>
        <p:pic>
          <p:nvPicPr>
            <p:cNvPr id="63523" name="Picture 6" descr="G:\ALLGEM\Bilder\Pictorgramme\Checkliste_F_v2.png"/>
            <p:cNvPicPr>
              <a:picLocks noChangeAspect="1" noChangeArrowheads="1"/>
            </p:cNvPicPr>
            <p:nvPr/>
          </p:nvPicPr>
          <p:blipFill>
            <a:blip r:embed="rId9" cstate="print"/>
            <a:srcRect/>
            <a:stretch>
              <a:fillRect/>
            </a:stretch>
          </p:blipFill>
          <p:spPr bwMode="auto">
            <a:xfrm>
              <a:off x="7679214" y="2447677"/>
              <a:ext cx="4607762" cy="2881207"/>
            </a:xfrm>
            <a:prstGeom prst="rect">
              <a:avLst/>
            </a:prstGeom>
            <a:noFill/>
            <a:ln w="9525">
              <a:noFill/>
              <a:miter lim="800000"/>
              <a:headEnd/>
              <a:tailEnd/>
            </a:ln>
          </p:spPr>
        </p:pic>
      </p:grpSp>
      <p:grpSp>
        <p:nvGrpSpPr>
          <p:cNvPr id="63504" name="Gruppieren 37"/>
          <p:cNvGrpSpPr>
            <a:grpSpLocks/>
          </p:cNvGrpSpPr>
          <p:nvPr/>
        </p:nvGrpSpPr>
        <p:grpSpPr bwMode="auto">
          <a:xfrm>
            <a:off x="10750550" y="4821238"/>
            <a:ext cx="2514600" cy="2400300"/>
            <a:chOff x="11002900" y="4821448"/>
            <a:chExt cx="2159569" cy="2400554"/>
          </a:xfrm>
        </p:grpSpPr>
        <p:sp>
          <p:nvSpPr>
            <p:cNvPr id="33" name="Abgerundetes Rechteck 32"/>
            <p:cNvSpPr/>
            <p:nvPr/>
          </p:nvSpPr>
          <p:spPr bwMode="auto">
            <a:xfrm>
              <a:off x="11002900" y="4821448"/>
              <a:ext cx="1539239" cy="1655937"/>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sz="1400" b="1" dirty="0">
                  <a:solidFill>
                    <a:srgbClr val="000000"/>
                  </a:solidFill>
                  <a:cs typeface="+mn-cs"/>
                </a:rPr>
                <a:t>Zahlung</a:t>
              </a:r>
              <a:r>
                <a:rPr sz="1400" dirty="0">
                  <a:solidFill>
                    <a:srgbClr val="000000"/>
                  </a:solidFill>
                  <a:cs typeface="+mn-cs"/>
                </a:rPr>
                <a:t> der </a:t>
              </a:r>
              <a:r>
                <a:rPr sz="1400" b="1" dirty="0">
                  <a:solidFill>
                    <a:srgbClr val="000000"/>
                  </a:solidFill>
                  <a:cs typeface="+mn-cs"/>
                </a:rPr>
                <a:t>Schluss-rechnung</a:t>
              </a:r>
            </a:p>
          </p:txBody>
        </p:sp>
        <p:pic>
          <p:nvPicPr>
            <p:cNvPr id="63521" name="Picture 4" descr="G:\ALLGEM\Bilder\Pictorgramme\Geld_F_v2.png"/>
            <p:cNvPicPr>
              <a:picLocks noChangeAspect="1" noChangeArrowheads="1"/>
            </p:cNvPicPr>
            <p:nvPr/>
          </p:nvPicPr>
          <p:blipFill>
            <a:blip r:embed="rId7" cstate="print"/>
            <a:srcRect/>
            <a:stretch>
              <a:fillRect/>
            </a:stretch>
          </p:blipFill>
          <p:spPr bwMode="auto">
            <a:xfrm rot="3369800">
              <a:off x="11504511" y="5564044"/>
              <a:ext cx="1657958" cy="1657958"/>
            </a:xfrm>
            <a:prstGeom prst="rect">
              <a:avLst/>
            </a:prstGeom>
            <a:noFill/>
            <a:ln w="9525">
              <a:noFill/>
              <a:miter lim="800000"/>
              <a:headEnd/>
              <a:tailEnd/>
            </a:ln>
          </p:spPr>
        </p:pic>
      </p:grpSp>
      <p:grpSp>
        <p:nvGrpSpPr>
          <p:cNvPr id="63505" name="Gruppieren 36"/>
          <p:cNvGrpSpPr>
            <a:grpSpLocks/>
          </p:cNvGrpSpPr>
          <p:nvPr/>
        </p:nvGrpSpPr>
        <p:grpSpPr bwMode="auto">
          <a:xfrm>
            <a:off x="7935913" y="4827588"/>
            <a:ext cx="3609975" cy="3168650"/>
            <a:chOff x="8463148" y="4827252"/>
            <a:chExt cx="3082473" cy="3168235"/>
          </a:xfrm>
        </p:grpSpPr>
        <p:sp>
          <p:nvSpPr>
            <p:cNvPr id="32" name="Abgerundetes Rechteck 31"/>
            <p:cNvSpPr/>
            <p:nvPr/>
          </p:nvSpPr>
          <p:spPr bwMode="auto">
            <a:xfrm>
              <a:off x="8463148" y="4827252"/>
              <a:ext cx="2185113" cy="1655545"/>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sz="1400" b="1" dirty="0">
                  <a:solidFill>
                    <a:srgbClr val="000000"/>
                  </a:solidFill>
                  <a:cs typeface="+mn-cs"/>
                </a:rPr>
                <a:t>Schlussrechnung</a:t>
              </a:r>
              <a:r>
                <a:rPr sz="1400" dirty="0">
                  <a:solidFill>
                    <a:srgbClr val="000000"/>
                  </a:solidFill>
                  <a:cs typeface="+mn-cs"/>
                </a:rPr>
                <a:t> und automatische Auflösung der Anzahlungsbuchung</a:t>
              </a:r>
            </a:p>
          </p:txBody>
        </p:sp>
        <p:pic>
          <p:nvPicPr>
            <p:cNvPr id="63519" name="Picture 5" descr="G:\ALLGEM\Bilder\Pictorgramme\Auswertung_F.png"/>
            <p:cNvPicPr>
              <a:picLocks noChangeAspect="1" noChangeArrowheads="1"/>
            </p:cNvPicPr>
            <p:nvPr/>
          </p:nvPicPr>
          <p:blipFill>
            <a:blip r:embed="rId8" cstate="print"/>
            <a:srcRect/>
            <a:stretch>
              <a:fillRect/>
            </a:stretch>
          </p:blipFill>
          <p:spPr bwMode="auto">
            <a:xfrm>
              <a:off x="9058684" y="5508550"/>
              <a:ext cx="2486937" cy="2486937"/>
            </a:xfrm>
            <a:prstGeom prst="rect">
              <a:avLst/>
            </a:prstGeom>
            <a:noFill/>
            <a:ln w="9525">
              <a:noFill/>
              <a:miter lim="800000"/>
              <a:headEnd/>
              <a:tailEnd/>
            </a:ln>
          </p:spPr>
        </p:pic>
      </p:grpSp>
      <p:grpSp>
        <p:nvGrpSpPr>
          <p:cNvPr id="63506" name="Gruppieren 4096"/>
          <p:cNvGrpSpPr>
            <a:grpSpLocks/>
          </p:cNvGrpSpPr>
          <p:nvPr/>
        </p:nvGrpSpPr>
        <p:grpSpPr bwMode="auto">
          <a:xfrm>
            <a:off x="2317750" y="2744788"/>
            <a:ext cx="404813" cy="2082800"/>
            <a:chOff x="2317386" y="2811506"/>
            <a:chExt cx="404594" cy="2142238"/>
          </a:xfrm>
        </p:grpSpPr>
        <p:cxnSp>
          <p:nvCxnSpPr>
            <p:cNvPr id="63515" name="Gerade Verbindung 42"/>
            <p:cNvCxnSpPr>
              <a:cxnSpLocks noChangeShapeType="1"/>
            </p:cNvCxnSpPr>
            <p:nvPr/>
          </p:nvCxnSpPr>
          <p:spPr bwMode="auto">
            <a:xfrm>
              <a:off x="2317386" y="2811506"/>
              <a:ext cx="404594" cy="0"/>
            </a:xfrm>
            <a:prstGeom prst="line">
              <a:avLst/>
            </a:prstGeom>
            <a:noFill/>
            <a:ln w="9525" algn="ctr">
              <a:solidFill>
                <a:schemeClr val="tx1"/>
              </a:solidFill>
              <a:round/>
              <a:headEnd/>
              <a:tailEnd/>
            </a:ln>
            <a:effectLst/>
          </p:spPr>
        </p:cxnSp>
        <p:cxnSp>
          <p:nvCxnSpPr>
            <p:cNvPr id="63516" name="Gerade Verbindung 47"/>
            <p:cNvCxnSpPr>
              <a:cxnSpLocks noChangeShapeType="1"/>
            </p:cNvCxnSpPr>
            <p:nvPr/>
          </p:nvCxnSpPr>
          <p:spPr bwMode="auto">
            <a:xfrm>
              <a:off x="2721980" y="2811506"/>
              <a:ext cx="0" cy="1395358"/>
            </a:xfrm>
            <a:prstGeom prst="line">
              <a:avLst/>
            </a:prstGeom>
            <a:noFill/>
            <a:ln w="9525" algn="ctr">
              <a:solidFill>
                <a:schemeClr val="tx1"/>
              </a:solidFill>
              <a:round/>
              <a:headEnd/>
              <a:tailEnd/>
            </a:ln>
            <a:effectLst/>
          </p:spPr>
        </p:cxnSp>
        <p:cxnSp>
          <p:nvCxnSpPr>
            <p:cNvPr id="63517" name="Gerade Verbindung mit Pfeil 49"/>
            <p:cNvCxnSpPr>
              <a:cxnSpLocks noChangeShapeType="1"/>
            </p:cNvCxnSpPr>
            <p:nvPr/>
          </p:nvCxnSpPr>
          <p:spPr bwMode="auto">
            <a:xfrm>
              <a:off x="2721980" y="4548496"/>
              <a:ext cx="0" cy="405248"/>
            </a:xfrm>
            <a:prstGeom prst="straightConnector1">
              <a:avLst/>
            </a:prstGeom>
            <a:noFill/>
            <a:ln w="9525" algn="ctr">
              <a:solidFill>
                <a:schemeClr val="tx1"/>
              </a:solidFill>
              <a:round/>
              <a:headEnd/>
              <a:tailEnd type="arrow" w="med" len="med"/>
            </a:ln>
            <a:effectLst/>
          </p:spPr>
        </p:cxnSp>
      </p:grpSp>
      <p:cxnSp>
        <p:nvCxnSpPr>
          <p:cNvPr id="63507" name="Gerade Verbindung mit Pfeil 51"/>
          <p:cNvCxnSpPr>
            <a:cxnSpLocks noChangeShapeType="1"/>
          </p:cNvCxnSpPr>
          <p:nvPr/>
        </p:nvCxnSpPr>
        <p:spPr bwMode="auto">
          <a:xfrm flipV="1">
            <a:off x="2894013" y="5627688"/>
            <a:ext cx="320675" cy="3175"/>
          </a:xfrm>
          <a:prstGeom prst="straightConnector1">
            <a:avLst/>
          </a:prstGeom>
          <a:noFill/>
          <a:ln w="9525" algn="ctr">
            <a:solidFill>
              <a:schemeClr val="tx1"/>
            </a:solidFill>
            <a:round/>
            <a:headEnd/>
            <a:tailEnd type="arrow" w="med" len="med"/>
          </a:ln>
          <a:effectLst/>
        </p:spPr>
      </p:cxnSp>
      <p:cxnSp>
        <p:nvCxnSpPr>
          <p:cNvPr id="63508" name="Gerade Verbindung mit Pfeil 53"/>
          <p:cNvCxnSpPr>
            <a:cxnSpLocks noChangeShapeType="1"/>
            <a:endCxn id="28" idx="1"/>
          </p:cNvCxnSpPr>
          <p:nvPr/>
        </p:nvCxnSpPr>
        <p:spPr bwMode="auto">
          <a:xfrm>
            <a:off x="5118100" y="5627688"/>
            <a:ext cx="461963" cy="0"/>
          </a:xfrm>
          <a:prstGeom prst="straightConnector1">
            <a:avLst/>
          </a:prstGeom>
          <a:noFill/>
          <a:ln w="9525" algn="ctr">
            <a:solidFill>
              <a:schemeClr val="tx1"/>
            </a:solidFill>
            <a:round/>
            <a:headEnd/>
            <a:tailEnd type="arrow" w="med" len="med"/>
          </a:ln>
          <a:effectLst/>
        </p:spPr>
      </p:cxnSp>
      <p:cxnSp>
        <p:nvCxnSpPr>
          <p:cNvPr id="63509" name="Gerade Verbindung mit Pfeil 4095"/>
          <p:cNvCxnSpPr>
            <a:cxnSpLocks noChangeShapeType="1"/>
          </p:cNvCxnSpPr>
          <p:nvPr/>
        </p:nvCxnSpPr>
        <p:spPr bwMode="auto">
          <a:xfrm>
            <a:off x="10472738" y="5661025"/>
            <a:ext cx="277812" cy="0"/>
          </a:xfrm>
          <a:prstGeom prst="straightConnector1">
            <a:avLst/>
          </a:prstGeom>
          <a:noFill/>
          <a:ln w="9525" algn="ctr">
            <a:solidFill>
              <a:schemeClr val="tx1"/>
            </a:solidFill>
            <a:round/>
            <a:headEnd/>
            <a:tailEnd type="arrow" w="med" len="med"/>
          </a:ln>
          <a:effectLst/>
        </p:spPr>
      </p:cxnSp>
      <p:sp>
        <p:nvSpPr>
          <p:cNvPr id="63510" name="Titel 19"/>
          <p:cNvSpPr>
            <a:spLocks noGrp="1"/>
          </p:cNvSpPr>
          <p:nvPr>
            <p:ph type="title"/>
          </p:nvPr>
        </p:nvSpPr>
        <p:spPr>
          <a:xfrm>
            <a:off x="666750" y="255588"/>
            <a:ext cx="10979150" cy="920750"/>
          </a:xfrm>
        </p:spPr>
        <p:txBody>
          <a:bodyPr/>
          <a:lstStyle/>
          <a:p>
            <a:pPr eaLnBrk="1" hangingPunct="1"/>
            <a:r>
              <a:rPr lang="de-DE" smtClean="0"/>
              <a:t>Zusammenspiel Rechnungswesen und Auftragswesen</a:t>
            </a:r>
            <a:r>
              <a:rPr lang="de-DE" sz="2000" smtClean="0"/>
              <a:t/>
            </a:r>
            <a:br>
              <a:rPr lang="de-DE" sz="2000" smtClean="0"/>
            </a:br>
            <a:r>
              <a:rPr lang="de-DE" sz="1800" smtClean="0"/>
              <a:t>Lösung in DATEV Mittelstand Faktura und Rechnungswesen pro</a:t>
            </a:r>
          </a:p>
        </p:txBody>
      </p:sp>
      <p:cxnSp>
        <p:nvCxnSpPr>
          <p:cNvPr id="63511" name="Gerade Verbindung mit Pfeil 16"/>
          <p:cNvCxnSpPr>
            <a:cxnSpLocks noChangeShapeType="1"/>
          </p:cNvCxnSpPr>
          <p:nvPr/>
        </p:nvCxnSpPr>
        <p:spPr bwMode="auto">
          <a:xfrm flipH="1">
            <a:off x="4894263" y="2744788"/>
            <a:ext cx="2444750" cy="2082800"/>
          </a:xfrm>
          <a:prstGeom prst="straightConnector1">
            <a:avLst/>
          </a:prstGeom>
          <a:noFill/>
          <a:ln w="9525" algn="ctr">
            <a:solidFill>
              <a:schemeClr val="tx1"/>
            </a:solidFill>
            <a:round/>
            <a:headEnd type="arrow" w="med" len="med"/>
            <a:tailEnd type="arrow" w="med" len="med"/>
          </a:ln>
          <a:effectLst/>
        </p:spPr>
      </p:cxnSp>
      <p:cxnSp>
        <p:nvCxnSpPr>
          <p:cNvPr id="63512" name="Gerade Verbindung mit Pfeil 24"/>
          <p:cNvCxnSpPr>
            <a:cxnSpLocks noChangeShapeType="1"/>
          </p:cNvCxnSpPr>
          <p:nvPr/>
        </p:nvCxnSpPr>
        <p:spPr bwMode="auto">
          <a:xfrm>
            <a:off x="8950325" y="3475038"/>
            <a:ext cx="0" cy="1352550"/>
          </a:xfrm>
          <a:prstGeom prst="straightConnector1">
            <a:avLst/>
          </a:prstGeom>
          <a:noFill/>
          <a:ln w="9525" algn="ctr">
            <a:solidFill>
              <a:schemeClr val="tx1"/>
            </a:solidFill>
            <a:round/>
            <a:headEnd/>
            <a:tailEnd type="arrow" w="med" len="med"/>
          </a:ln>
          <a:effectLst/>
        </p:spPr>
      </p:cxnSp>
      <p:sp>
        <p:nvSpPr>
          <p:cNvPr id="63513"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3514"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B1E40E19-BA15-42B9-9B91-F51908BEE5B3}"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Einstellungen für Abschlagsrechnungen im Auftragswesen</a:t>
            </a:r>
          </a:p>
        </p:txBody>
      </p:sp>
      <p:sp>
        <p:nvSpPr>
          <p:cNvPr id="3" name="Inhaltsplatzhalter 2"/>
          <p:cNvSpPr>
            <a:spLocks noGrp="1"/>
          </p:cNvSpPr>
          <p:nvPr>
            <p:ph idx="1"/>
          </p:nvPr>
        </p:nvSpPr>
        <p:spPr>
          <a:xfrm>
            <a:off x="617538" y="1441450"/>
            <a:ext cx="11788775" cy="5164138"/>
          </a:xfrm>
        </p:spPr>
        <p:txBody>
          <a:bodyPr/>
          <a:lstStyle/>
          <a:p>
            <a:pPr eaLnBrk="1" hangingPunct="1">
              <a:buFont typeface="Wingdings" pitchFamily="2" charset="2"/>
              <a:buChar char="Ø"/>
              <a:defRPr/>
            </a:pPr>
            <a:r>
              <a:rPr lang="de-DE" dirty="0" smtClean="0"/>
              <a:t>Ein </a:t>
            </a:r>
            <a:r>
              <a:rPr lang="de-DE" b="1" dirty="0" smtClean="0"/>
              <a:t>individueller Belegnummernkreis für Abschlagsrechnungen </a:t>
            </a:r>
            <a:r>
              <a:rPr lang="de-DE" dirty="0" smtClean="0"/>
              <a:t>ist möglich.</a:t>
            </a:r>
            <a:endParaRPr lang="de-DE" dirty="0"/>
          </a:p>
          <a:p>
            <a:pPr marL="261938" lvl="1" indent="-261938" eaLnBrk="1" hangingPunct="1">
              <a:buSzTx/>
              <a:buFont typeface="Wingdings" pitchFamily="2" charset="2"/>
              <a:buChar char="Ø"/>
              <a:defRPr/>
            </a:pPr>
            <a:r>
              <a:rPr lang="de-DE" dirty="0" smtClean="0"/>
              <a:t>Die Definition erfolgt in Auftragswesen unter Stammdaten </a:t>
            </a:r>
            <a:r>
              <a:rPr lang="de-DE" dirty="0"/>
              <a:t>| Belegarten | </a:t>
            </a:r>
            <a:r>
              <a:rPr lang="de-DE" dirty="0" smtClean="0"/>
              <a:t>Abschlagsrechnungen.</a:t>
            </a:r>
            <a:endParaRPr lang="de-DE" dirty="0"/>
          </a:p>
          <a:p>
            <a:pPr marL="261938" lvl="1" indent="-261938" eaLnBrk="1" hangingPunct="1">
              <a:buSzTx/>
              <a:buFont typeface="Wingdings" pitchFamily="2" charset="2"/>
              <a:buChar char="Ø"/>
              <a:defRPr/>
            </a:pPr>
            <a:r>
              <a:rPr lang="de-DE" dirty="0" smtClean="0"/>
              <a:t>In Rechnungswesen wird die Belegnummer im </a:t>
            </a:r>
            <a:r>
              <a:rPr lang="de-DE" dirty="0"/>
              <a:t>Buchungssatz </a:t>
            </a:r>
            <a:r>
              <a:rPr lang="de-DE" dirty="0" smtClean="0"/>
              <a:t>(Belegfeld 1) ausgewiesen.</a:t>
            </a:r>
            <a:endParaRPr lang="de-DE" dirty="0"/>
          </a:p>
          <a:p>
            <a:pPr eaLnBrk="1" hangingPunct="1">
              <a:buFont typeface="Wingdings" pitchFamily="2" charset="2"/>
              <a:buChar char="Ø"/>
              <a:defRPr/>
            </a:pPr>
            <a:endParaRPr lang="de-DE" dirty="0" smtClean="0"/>
          </a:p>
          <a:p>
            <a:pPr marL="0" indent="0" eaLnBrk="1" hangingPunct="1">
              <a:buFont typeface="Wingdings" pitchFamily="2" charset="2"/>
              <a:buNone/>
              <a:defRPr/>
            </a:pPr>
            <a:endParaRPr lang="de-DE" dirty="0" smtClean="0"/>
          </a:p>
          <a:p>
            <a:pPr lvl="2" eaLnBrk="1" hangingPunct="1">
              <a:buFont typeface="Wingdings" pitchFamily="2" charset="2"/>
              <a:buChar char="Ø"/>
              <a:defRPr/>
            </a:pPr>
            <a:endParaRPr lang="de-DE" dirty="0" smtClean="0"/>
          </a:p>
          <a:p>
            <a:pPr lvl="2" eaLnBrk="1" hangingPunct="1">
              <a:buFont typeface="Wingdings" pitchFamily="2" charset="2"/>
              <a:buChar char="Ø"/>
              <a:defRPr/>
            </a:pPr>
            <a:endParaRPr lang="de-DE" dirty="0" smtClean="0"/>
          </a:p>
          <a:p>
            <a:pPr marL="263525" lvl="1" indent="0" eaLnBrk="1" hangingPunct="1">
              <a:buFont typeface="Wingdings" pitchFamily="2" charset="2"/>
              <a:buNone/>
              <a:defRPr/>
            </a:pPr>
            <a:endParaRPr lang="de-DE" dirty="0" smtClean="0"/>
          </a:p>
          <a:p>
            <a:pPr marL="263525" lvl="1" indent="0" eaLnBrk="1" hangingPunct="1">
              <a:buFont typeface="Wingdings" pitchFamily="2" charset="2"/>
              <a:buNone/>
              <a:defRPr/>
            </a:pPr>
            <a:endParaRPr lang="de-DE" dirty="0" smtClean="0"/>
          </a:p>
          <a:p>
            <a:pPr marL="263525" lvl="1" indent="0" eaLnBrk="1" hangingPunct="1">
              <a:buFont typeface="Wingdings" pitchFamily="2" charset="2"/>
              <a:buNone/>
              <a:defRPr/>
            </a:pPr>
            <a:endParaRPr lang="de-DE" dirty="0"/>
          </a:p>
          <a:p>
            <a:pPr lvl="1" eaLnBrk="1" hangingPunct="1">
              <a:buFont typeface="Wingdings" pitchFamily="2" charset="2"/>
              <a:buChar char="Ø"/>
              <a:defRPr/>
            </a:pPr>
            <a:endParaRPr lang="de-DE" dirty="0" smtClean="0"/>
          </a:p>
          <a:p>
            <a:pPr lvl="1" eaLnBrk="1" hangingPunct="1">
              <a:buFont typeface="Wingdings" pitchFamily="2" charset="2"/>
              <a:buChar char="Ø"/>
              <a:defRPr/>
            </a:pPr>
            <a:endParaRPr lang="de-DE" dirty="0" smtClean="0"/>
          </a:p>
          <a:p>
            <a:pPr lvl="1" eaLnBrk="1" hangingPunct="1">
              <a:buFont typeface="Wingdings" pitchFamily="2" charset="2"/>
              <a:buChar char="Ø"/>
              <a:defRPr/>
            </a:pPr>
            <a:endParaRPr lang="de-DE" dirty="0"/>
          </a:p>
          <a:p>
            <a:pPr marL="263525" lvl="1" indent="0" eaLnBrk="1" hangingPunct="1">
              <a:buFont typeface="Wingdings" pitchFamily="2" charset="2"/>
              <a:buNone/>
              <a:defRPr/>
            </a:pPr>
            <a:endParaRPr lang="de-DE" dirty="0" smtClean="0"/>
          </a:p>
          <a:p>
            <a:pPr lvl="1" eaLnBrk="1" hangingPunct="1">
              <a:buFont typeface="Wingdings" pitchFamily="2" charset="2"/>
              <a:buChar char="Ø"/>
              <a:defRPr/>
            </a:pPr>
            <a:endParaRPr lang="de-DE" dirty="0"/>
          </a:p>
        </p:txBody>
      </p:sp>
      <p:sp>
        <p:nvSpPr>
          <p:cNvPr id="64516"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530DACDF-A836-4FDA-AE8B-3BFB0DC23C32}" type="slidenum">
              <a:rPr lang="de-DE" smtClean="0">
                <a:solidFill>
                  <a:srgbClr val="000000"/>
                </a:solidFill>
              </a:rPr>
              <a:pPr algn="r" eaLnBrk="1" hangingPunct="1">
                <a:lnSpc>
                  <a:spcPct val="100000"/>
                </a:lnSpc>
                <a:defRPr/>
              </a:pPr>
              <a:t>49</a:t>
            </a:fld>
            <a:endParaRPr lang="de-DE" smtClean="0">
              <a:solidFill>
                <a:srgbClr val="000000"/>
              </a:solidFill>
            </a:endParaRPr>
          </a:p>
        </p:txBody>
      </p:sp>
      <p:pic>
        <p:nvPicPr>
          <p:cNvPr id="64517" name="Picture 2" descr="C:\Users\T06945~1.DAT\AppData\Local\Temp\SNAGHTMLc28b22.PNG"/>
          <p:cNvPicPr>
            <a:picLocks noChangeAspect="1" noChangeArrowheads="1"/>
          </p:cNvPicPr>
          <p:nvPr/>
        </p:nvPicPr>
        <p:blipFill>
          <a:blip r:embed="rId2" cstate="print"/>
          <a:srcRect/>
          <a:stretch>
            <a:fillRect/>
          </a:stretch>
        </p:blipFill>
        <p:spPr bwMode="auto">
          <a:xfrm>
            <a:off x="1044575" y="2789238"/>
            <a:ext cx="6034088" cy="3605212"/>
          </a:xfrm>
          <a:prstGeom prst="rect">
            <a:avLst/>
          </a:prstGeom>
          <a:noFill/>
          <a:ln w="9525">
            <a:noFill/>
            <a:miter lim="800000"/>
            <a:headEnd/>
            <a:tailEnd/>
          </a:ln>
        </p:spPr>
      </p:pic>
      <p:pic>
        <p:nvPicPr>
          <p:cNvPr id="64518" name="Picture 2"/>
          <p:cNvPicPr>
            <a:picLocks noChangeAspect="1" noChangeArrowheads="1"/>
          </p:cNvPicPr>
          <p:nvPr/>
        </p:nvPicPr>
        <p:blipFill>
          <a:blip r:embed="rId3" cstate="print"/>
          <a:srcRect/>
          <a:stretch>
            <a:fillRect/>
          </a:stretch>
        </p:blipFill>
        <p:spPr bwMode="auto">
          <a:xfrm>
            <a:off x="7797800" y="3833813"/>
            <a:ext cx="3744913" cy="1049337"/>
          </a:xfrm>
          <a:prstGeom prst="rect">
            <a:avLst/>
          </a:prstGeom>
          <a:noFill/>
          <a:ln w="9525">
            <a:noFill/>
            <a:miter lim="800000"/>
            <a:headEnd/>
            <a:tailEnd/>
          </a:ln>
          <a:effectLst/>
        </p:spPr>
      </p:pic>
      <p:sp>
        <p:nvSpPr>
          <p:cNvPr id="64519" name="Textfeld 8"/>
          <p:cNvSpPr txBox="1">
            <a:spLocks noChangeArrowheads="1"/>
          </p:cNvSpPr>
          <p:nvPr/>
        </p:nvSpPr>
        <p:spPr bwMode="auto">
          <a:xfrm>
            <a:off x="7797800" y="3905250"/>
            <a:ext cx="3744913" cy="977900"/>
          </a:xfrm>
          <a:prstGeom prst="rect">
            <a:avLst/>
          </a:prstGeom>
          <a:noFill/>
          <a:ln w="9525">
            <a:noFill/>
            <a:miter lim="800000"/>
            <a:headEnd/>
            <a:tailEnd/>
          </a:ln>
        </p:spPr>
        <p:txBody>
          <a:bodyPr>
            <a:spAutoFit/>
          </a:bodyPr>
          <a:lstStyle/>
          <a:p>
            <a:pPr>
              <a:lnSpc>
                <a:spcPct val="90000"/>
              </a:lnSpc>
            </a:pPr>
            <a:r>
              <a:rPr lang="de-DE" sz="1600">
                <a:solidFill>
                  <a:srgbClr val="000000"/>
                </a:solidFill>
              </a:rPr>
              <a:t>Tipp: Schnelles Finden von Abschlagsrechnungen in Rechnungswesen durch individuellen Belegnummernkreis. </a:t>
            </a:r>
          </a:p>
        </p:txBody>
      </p:sp>
      <p:sp>
        <p:nvSpPr>
          <p:cNvPr id="64520"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4521"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2C88A74E-FA5B-4020-BE3A-0A11556F8E1A}"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eaLnBrk="1" hangingPunct="1"/>
            <a:r>
              <a:rPr lang="de-DE" smtClean="0"/>
              <a:t>Erhaltene Anzahlungen und deren Besonderheiten in der Praxis</a:t>
            </a:r>
          </a:p>
        </p:txBody>
      </p:sp>
      <p:sp>
        <p:nvSpPr>
          <p:cNvPr id="3" name="Inhaltsplatzhalter 2"/>
          <p:cNvSpPr>
            <a:spLocks noGrp="1"/>
          </p:cNvSpPr>
          <p:nvPr>
            <p:ph idx="1"/>
          </p:nvPr>
        </p:nvSpPr>
        <p:spPr>
          <a:xfrm>
            <a:off x="617538" y="1441450"/>
            <a:ext cx="10206037" cy="5164138"/>
          </a:xfrm>
        </p:spPr>
        <p:txBody>
          <a:bodyPr/>
          <a:lstStyle/>
          <a:p>
            <a:pPr marL="0" indent="0" eaLnBrk="1" hangingPunct="1">
              <a:buFont typeface="Wingdings" pitchFamily="2" charset="2"/>
              <a:buNone/>
              <a:defRPr/>
            </a:pPr>
            <a:r>
              <a:rPr lang="de-DE" sz="1600" b="1" dirty="0" smtClean="0"/>
              <a:t>…Besonderheiten</a:t>
            </a:r>
          </a:p>
          <a:p>
            <a:pPr marL="0" indent="0" eaLnBrk="1" hangingPunct="1">
              <a:buFont typeface="Wingdings" pitchFamily="2" charset="2"/>
              <a:buNone/>
              <a:defRPr/>
            </a:pPr>
            <a:endParaRPr lang="de-DE" sz="1600" dirty="0" smtClean="0"/>
          </a:p>
          <a:p>
            <a:pPr eaLnBrk="1" hangingPunct="1">
              <a:buClr>
                <a:srgbClr val="8CD250"/>
              </a:buClr>
              <a:buFont typeface="Wingdings" pitchFamily="2" charset="2"/>
              <a:buChar char="Ø"/>
              <a:defRPr/>
            </a:pPr>
            <a:r>
              <a:rPr lang="de-DE" sz="1600" dirty="0">
                <a:solidFill>
                  <a:srgbClr val="000000"/>
                </a:solidFill>
              </a:rPr>
              <a:t>Mit der Schlussrechnung müssen die Anzahlungsbuchungen wieder aufgelöst werden.</a:t>
            </a:r>
            <a:br>
              <a:rPr lang="de-DE" sz="1600" dirty="0">
                <a:solidFill>
                  <a:srgbClr val="000000"/>
                </a:solidFill>
              </a:rPr>
            </a:br>
            <a:endParaRPr lang="de-DE" sz="1600" dirty="0">
              <a:solidFill>
                <a:srgbClr val="000000"/>
              </a:solidFill>
            </a:endParaRPr>
          </a:p>
          <a:p>
            <a:pPr eaLnBrk="1" hangingPunct="1">
              <a:buClr>
                <a:srgbClr val="8CD250"/>
              </a:buClr>
              <a:buFont typeface="Wingdings" pitchFamily="2" charset="2"/>
              <a:buChar char="Ø"/>
              <a:defRPr/>
            </a:pPr>
            <a:r>
              <a:rPr lang="de-DE" sz="1600" dirty="0" smtClean="0"/>
              <a:t>Wird </a:t>
            </a:r>
            <a:r>
              <a:rPr lang="de-DE" sz="1600" dirty="0"/>
              <a:t>die Abschlagsrechnung zu OPOS-Zwecken gebucht, muss sie vor der Erstellung des Abschlusses </a:t>
            </a:r>
            <a:r>
              <a:rPr lang="de-DE" sz="1600" dirty="0" smtClean="0"/>
              <a:t>korrigiert werden</a:t>
            </a:r>
            <a:r>
              <a:rPr lang="de-DE" sz="1600" dirty="0"/>
              <a:t>, da diese sonst in den Bestand der offenen Forderungen einfließen. Forderungen denen keine Leistung zugrunde liegt, dürfen jedoch nicht bilanziert werden</a:t>
            </a:r>
            <a:r>
              <a:rPr lang="de-DE" sz="1600" dirty="0" smtClean="0"/>
              <a:t>.</a:t>
            </a:r>
            <a:endParaRPr lang="de-DE" sz="1600" i="1" dirty="0">
              <a:solidFill>
                <a:srgbClr val="FF0000"/>
              </a:solidFill>
            </a:endParaRPr>
          </a:p>
          <a:p>
            <a:pPr eaLnBrk="1" hangingPunct="1">
              <a:buClr>
                <a:srgbClr val="8CD250"/>
              </a:buClr>
              <a:buFont typeface="Wingdings" pitchFamily="2" charset="2"/>
              <a:buChar char="Ø"/>
              <a:defRPr/>
            </a:pPr>
            <a:endParaRPr lang="de-DE" sz="1600" dirty="0"/>
          </a:p>
          <a:p>
            <a:pPr eaLnBrk="1" hangingPunct="1">
              <a:defRPr/>
            </a:pPr>
            <a:endParaRPr lang="de-DE" dirty="0" smtClean="0"/>
          </a:p>
        </p:txBody>
      </p:sp>
      <p:sp>
        <p:nvSpPr>
          <p:cNvPr id="19460"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6552968E-485D-4000-B84F-761B7351F7A6}" type="slidenum">
              <a:rPr lang="de-DE" smtClean="0">
                <a:solidFill>
                  <a:srgbClr val="000000"/>
                </a:solidFill>
              </a:rPr>
              <a:pPr algn="r" eaLnBrk="1" hangingPunct="1">
                <a:lnSpc>
                  <a:spcPct val="100000"/>
                </a:lnSpc>
                <a:defRPr/>
              </a:pPr>
              <a:t>5</a:t>
            </a:fld>
            <a:endParaRPr lang="de-DE" smtClean="0">
              <a:solidFill>
                <a:srgbClr val="000000"/>
              </a:solidFill>
            </a:endParaRPr>
          </a:p>
        </p:txBody>
      </p:sp>
      <p:sp>
        <p:nvSpPr>
          <p:cNvPr id="19461"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19462"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A4FB93FD-EC47-4ED2-A697-F7F2661F798B}"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Einstellungen für Abschlagsrechnungen im Auftragswesen</a:t>
            </a:r>
          </a:p>
        </p:txBody>
      </p:sp>
      <p:sp>
        <p:nvSpPr>
          <p:cNvPr id="3" name="Inhaltsplatzhalter 2"/>
          <p:cNvSpPr>
            <a:spLocks noGrp="1"/>
          </p:cNvSpPr>
          <p:nvPr>
            <p:ph idx="1"/>
          </p:nvPr>
        </p:nvSpPr>
        <p:spPr>
          <a:xfrm>
            <a:off x="617538" y="1441450"/>
            <a:ext cx="6408737" cy="5164138"/>
          </a:xfrm>
        </p:spPr>
        <p:txBody>
          <a:bodyPr/>
          <a:lstStyle/>
          <a:p>
            <a:pPr eaLnBrk="1" hangingPunct="1">
              <a:buFont typeface="Wingdings" pitchFamily="2" charset="2"/>
              <a:buChar char="Ø"/>
              <a:defRPr/>
            </a:pPr>
            <a:r>
              <a:rPr lang="de-DE" dirty="0" smtClean="0"/>
              <a:t>Die </a:t>
            </a:r>
            <a:r>
              <a:rPr lang="de-DE" b="1" dirty="0" smtClean="0"/>
              <a:t>Abschlagsforderung</a:t>
            </a:r>
            <a:r>
              <a:rPr lang="de-DE" dirty="0" smtClean="0"/>
              <a:t> wird als Position in der Abschlagsrechnung eingesetzt. </a:t>
            </a:r>
          </a:p>
          <a:p>
            <a:pPr eaLnBrk="1" hangingPunct="1">
              <a:buFont typeface="Wingdings" pitchFamily="2" charset="2"/>
              <a:buChar char="Ø"/>
              <a:defRPr/>
            </a:pPr>
            <a:r>
              <a:rPr lang="de-DE" dirty="0" smtClean="0"/>
              <a:t>Die Definition </a:t>
            </a:r>
            <a:r>
              <a:rPr lang="de-DE" dirty="0"/>
              <a:t>benötigter Abschlagsforderungen </a:t>
            </a:r>
            <a:r>
              <a:rPr lang="de-DE" dirty="0" smtClean="0"/>
              <a:t>erfolgt in Auftragswesen unter Grundlegende Einstellungen </a:t>
            </a:r>
            <a:r>
              <a:rPr lang="de-DE" dirty="0"/>
              <a:t>| </a:t>
            </a:r>
            <a:r>
              <a:rPr lang="de-DE" dirty="0" smtClean="0"/>
              <a:t>Abschlagsforderungen.</a:t>
            </a:r>
          </a:p>
          <a:p>
            <a:pPr eaLnBrk="1" hangingPunct="1">
              <a:buFont typeface="Wingdings" pitchFamily="2" charset="2"/>
              <a:buChar char="Ø"/>
              <a:defRPr/>
            </a:pPr>
            <a:r>
              <a:rPr lang="de-DE" dirty="0" smtClean="0"/>
              <a:t>Hinterlegt werden    </a:t>
            </a:r>
          </a:p>
          <a:p>
            <a:pPr lvl="1" eaLnBrk="1" hangingPunct="1">
              <a:buFont typeface="Symbol" pitchFamily="18" charset="2"/>
              <a:buChar char="-"/>
              <a:defRPr/>
            </a:pPr>
            <a:r>
              <a:rPr lang="de-DE" dirty="0" smtClean="0"/>
              <a:t>Rechnungsbetrag (Festbetrag </a:t>
            </a:r>
            <a:r>
              <a:rPr lang="de-DE" dirty="0"/>
              <a:t>oder </a:t>
            </a:r>
            <a:r>
              <a:rPr lang="de-DE" dirty="0" smtClean="0"/>
              <a:t>prozentualer Anteil, z.B. einer Auftragsbestätigung) </a:t>
            </a:r>
          </a:p>
          <a:p>
            <a:pPr lvl="1" eaLnBrk="1" hangingPunct="1">
              <a:buFont typeface="Symbol" pitchFamily="18" charset="2"/>
              <a:buChar char="-"/>
              <a:defRPr/>
            </a:pPr>
            <a:r>
              <a:rPr lang="de-DE" dirty="0" smtClean="0"/>
              <a:t>Anfallende Steuer </a:t>
            </a:r>
          </a:p>
          <a:p>
            <a:pPr lvl="1" eaLnBrk="1" hangingPunct="1">
              <a:buFont typeface="Symbol" pitchFamily="18" charset="2"/>
              <a:buChar char="-"/>
              <a:defRPr/>
            </a:pPr>
            <a:r>
              <a:rPr lang="de-DE" dirty="0" smtClean="0"/>
              <a:t>Text der Abschlagsforderung</a:t>
            </a:r>
          </a:p>
          <a:p>
            <a:pPr marL="549275" lvl="1" indent="-285750" eaLnBrk="1" hangingPunct="1">
              <a:buFont typeface="Wingdings" pitchFamily="2" charset="2"/>
              <a:buChar char="Ø"/>
              <a:defRPr/>
            </a:pPr>
            <a:endParaRPr lang="de-DE" dirty="0"/>
          </a:p>
          <a:p>
            <a:pPr marL="549275" lvl="1" indent="-285750" eaLnBrk="1" hangingPunct="1">
              <a:buFont typeface="Wingdings" pitchFamily="2" charset="2"/>
              <a:buChar char="Ø"/>
              <a:defRPr/>
            </a:pPr>
            <a:endParaRPr lang="de-DE" dirty="0" smtClean="0"/>
          </a:p>
          <a:p>
            <a:pPr marL="549275" lvl="1" indent="-285750" eaLnBrk="1" hangingPunct="1">
              <a:buFont typeface="Wingdings" pitchFamily="2" charset="2"/>
              <a:buChar char="Ø"/>
              <a:defRPr/>
            </a:pPr>
            <a:endParaRPr lang="de-DE" dirty="0"/>
          </a:p>
          <a:p>
            <a:pPr marL="549275" lvl="1" indent="-285750" eaLnBrk="1" hangingPunct="1">
              <a:buFont typeface="Wingdings" pitchFamily="2" charset="2"/>
              <a:buChar char="Ø"/>
              <a:defRPr/>
            </a:pPr>
            <a:endParaRPr lang="de-DE" dirty="0" smtClean="0"/>
          </a:p>
          <a:p>
            <a:pPr marL="549275" lvl="1" indent="-285750" eaLnBrk="1" hangingPunct="1">
              <a:buFont typeface="Wingdings" pitchFamily="2" charset="2"/>
              <a:buChar char="Ø"/>
              <a:defRPr/>
            </a:pPr>
            <a:endParaRPr lang="de-DE" dirty="0"/>
          </a:p>
          <a:p>
            <a:pPr marL="549275" lvl="1" indent="-285750" eaLnBrk="1" hangingPunct="1">
              <a:buFont typeface="Wingdings" pitchFamily="2" charset="2"/>
              <a:buChar char="Ø"/>
              <a:defRPr/>
            </a:pPr>
            <a:endParaRPr lang="de-DE" dirty="0" smtClean="0"/>
          </a:p>
          <a:p>
            <a:pPr marL="263525" lvl="1" indent="0" eaLnBrk="1" hangingPunct="1">
              <a:buFont typeface="Wingdings" pitchFamily="2" charset="2"/>
              <a:buNone/>
              <a:defRPr/>
            </a:pPr>
            <a:endParaRPr lang="de-DE" dirty="0" smtClean="0"/>
          </a:p>
          <a:p>
            <a:pPr marL="549275" lvl="1" indent="-285750" eaLnBrk="1" hangingPunct="1">
              <a:buFont typeface="Wingdings" pitchFamily="2" charset="2"/>
              <a:buChar char="Ø"/>
              <a:defRPr/>
            </a:pPr>
            <a:endParaRPr lang="de-DE" dirty="0"/>
          </a:p>
          <a:p>
            <a:pPr marL="549275" lvl="1" indent="-285750" eaLnBrk="1" hangingPunct="1">
              <a:buFont typeface="Wingdings" pitchFamily="2" charset="2"/>
              <a:buChar char="Ø"/>
              <a:defRPr/>
            </a:pPr>
            <a:endParaRPr lang="de-DE" dirty="0"/>
          </a:p>
          <a:p>
            <a:pPr marL="263525" lvl="1" indent="0" eaLnBrk="1" hangingPunct="1">
              <a:buFont typeface="Wingdings" pitchFamily="2" charset="2"/>
              <a:buNone/>
              <a:defRPr/>
            </a:pPr>
            <a:endParaRPr lang="de-DE" dirty="0" smtClean="0"/>
          </a:p>
          <a:p>
            <a:pPr marL="263525" lvl="1" indent="0" eaLnBrk="1" hangingPunct="1">
              <a:buFont typeface="Wingdings" pitchFamily="2" charset="2"/>
              <a:buNone/>
              <a:defRPr/>
            </a:pPr>
            <a:endParaRPr lang="de-DE" dirty="0" smtClean="0"/>
          </a:p>
          <a:p>
            <a:pPr marL="263525" lvl="1" indent="0" eaLnBrk="1" hangingPunct="1">
              <a:buFont typeface="Wingdings" pitchFamily="2" charset="2"/>
              <a:buNone/>
              <a:defRPr/>
            </a:pPr>
            <a:endParaRPr lang="de-DE" dirty="0"/>
          </a:p>
          <a:p>
            <a:pPr lvl="1" eaLnBrk="1" hangingPunct="1">
              <a:buFont typeface="Wingdings" pitchFamily="2" charset="2"/>
              <a:buChar char="Ø"/>
              <a:defRPr/>
            </a:pPr>
            <a:endParaRPr lang="de-DE" dirty="0" smtClean="0"/>
          </a:p>
          <a:p>
            <a:pPr lvl="1" eaLnBrk="1" hangingPunct="1">
              <a:buFont typeface="Wingdings" pitchFamily="2" charset="2"/>
              <a:buChar char="Ø"/>
              <a:defRPr/>
            </a:pPr>
            <a:endParaRPr lang="de-DE" dirty="0" smtClean="0"/>
          </a:p>
          <a:p>
            <a:pPr lvl="1" eaLnBrk="1" hangingPunct="1">
              <a:buFont typeface="Wingdings" pitchFamily="2" charset="2"/>
              <a:buChar char="Ø"/>
              <a:defRPr/>
            </a:pPr>
            <a:endParaRPr lang="de-DE" dirty="0"/>
          </a:p>
          <a:p>
            <a:pPr marL="263525" lvl="1" indent="0" eaLnBrk="1" hangingPunct="1">
              <a:buFont typeface="Wingdings" pitchFamily="2" charset="2"/>
              <a:buNone/>
              <a:defRPr/>
            </a:pPr>
            <a:endParaRPr lang="de-DE" dirty="0" smtClean="0"/>
          </a:p>
          <a:p>
            <a:pPr lvl="1" eaLnBrk="1" hangingPunct="1">
              <a:buFont typeface="Wingdings" pitchFamily="2" charset="2"/>
              <a:buChar char="Ø"/>
              <a:defRPr/>
            </a:pPr>
            <a:endParaRPr lang="de-DE" dirty="0"/>
          </a:p>
        </p:txBody>
      </p:sp>
      <p:sp>
        <p:nvSpPr>
          <p:cNvPr id="65540"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785D0174-B8DC-4508-A22C-01DF4AE3E5B1}" type="slidenum">
              <a:rPr lang="de-DE" smtClean="0">
                <a:solidFill>
                  <a:srgbClr val="000000"/>
                </a:solidFill>
              </a:rPr>
              <a:pPr algn="r" eaLnBrk="1" hangingPunct="1">
                <a:lnSpc>
                  <a:spcPct val="100000"/>
                </a:lnSpc>
                <a:defRPr/>
              </a:pPr>
              <a:t>50</a:t>
            </a:fld>
            <a:endParaRPr lang="de-DE" smtClean="0">
              <a:solidFill>
                <a:srgbClr val="000000"/>
              </a:solidFill>
            </a:endParaRPr>
          </a:p>
        </p:txBody>
      </p:sp>
      <p:pic>
        <p:nvPicPr>
          <p:cNvPr id="65541" name="Picture 4" descr="C:\Users\T06945~1.DAT\AppData\Local\Temp\SNAGHTMLdabcbd.PNG"/>
          <p:cNvPicPr>
            <a:picLocks noChangeAspect="1" noChangeArrowheads="1"/>
          </p:cNvPicPr>
          <p:nvPr/>
        </p:nvPicPr>
        <p:blipFill>
          <a:blip r:embed="rId2" cstate="print"/>
          <a:srcRect/>
          <a:stretch>
            <a:fillRect/>
          </a:stretch>
        </p:blipFill>
        <p:spPr bwMode="auto">
          <a:xfrm>
            <a:off x="7026275" y="1489075"/>
            <a:ext cx="5524500" cy="5048250"/>
          </a:xfrm>
          <a:prstGeom prst="rect">
            <a:avLst/>
          </a:prstGeom>
          <a:noFill/>
          <a:ln w="9525">
            <a:noFill/>
            <a:miter lim="800000"/>
            <a:headEnd/>
            <a:tailEnd/>
          </a:ln>
        </p:spPr>
      </p:pic>
      <p:sp>
        <p:nvSpPr>
          <p:cNvPr id="65542"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5543"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72467648-800D-46AD-B0F2-34DAC52C3F0B}"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Erstellen der Abschlagsrechnung im Auftragswesen</a:t>
            </a:r>
          </a:p>
        </p:txBody>
      </p:sp>
      <p:sp>
        <p:nvSpPr>
          <p:cNvPr id="66563" name="Inhaltsplatzhalter 2"/>
          <p:cNvSpPr>
            <a:spLocks noGrp="1"/>
          </p:cNvSpPr>
          <p:nvPr>
            <p:ph idx="1"/>
          </p:nvPr>
        </p:nvSpPr>
        <p:spPr/>
        <p:txBody>
          <a:bodyPr/>
          <a:lstStyle/>
          <a:p>
            <a:pPr eaLnBrk="1" hangingPunct="1">
              <a:buFont typeface="Wingdings" pitchFamily="2" charset="2"/>
              <a:buChar char="Ø"/>
            </a:pPr>
            <a:r>
              <a:rPr lang="de-DE" smtClean="0"/>
              <a:t>Die Abschlagsrechnung kann als Folgebeleg (z. B. einer Auftragsbestätigung) oder als neuer Beleg erfasst werden. </a:t>
            </a:r>
          </a:p>
          <a:p>
            <a:pPr eaLnBrk="1" hangingPunct="1">
              <a:buFont typeface="Wingdings" pitchFamily="2" charset="2"/>
              <a:buChar char="Ø"/>
            </a:pPr>
            <a:r>
              <a:rPr lang="de-DE" smtClean="0"/>
              <a:t>Es muss zwingend eine </a:t>
            </a:r>
            <a:r>
              <a:rPr lang="de-DE" b="1" smtClean="0"/>
              <a:t>Auftragsnummer</a:t>
            </a:r>
            <a:r>
              <a:rPr lang="de-DE" smtClean="0"/>
              <a:t> erfasst werden.</a:t>
            </a:r>
          </a:p>
          <a:p>
            <a:pPr eaLnBrk="1" hangingPunct="1">
              <a:buFont typeface="Wingdings" pitchFamily="2" charset="2"/>
              <a:buChar char="Ø"/>
            </a:pPr>
            <a:endParaRPr lang="de-DE" smtClean="0"/>
          </a:p>
          <a:p>
            <a:pPr eaLnBrk="1" hangingPunct="1">
              <a:buFont typeface="Wingdings" pitchFamily="2" charset="2"/>
              <a:buChar char="Ø"/>
            </a:pPr>
            <a:endParaRPr lang="de-DE" smtClean="0"/>
          </a:p>
          <a:p>
            <a:pPr eaLnBrk="1" hangingPunct="1">
              <a:buFont typeface="Wingdings" pitchFamily="2" charset="2"/>
              <a:buChar char="Ø"/>
            </a:pPr>
            <a:endParaRPr lang="de-DE" smtClean="0"/>
          </a:p>
          <a:p>
            <a:pPr eaLnBrk="1" hangingPunct="1">
              <a:buFont typeface="Wingdings" pitchFamily="2" charset="2"/>
              <a:buChar char="Ø"/>
            </a:pPr>
            <a:r>
              <a:rPr lang="de-DE" smtClean="0"/>
              <a:t>Die Auftragsnummer ist die Klammer um einen Vorgang: Werden mehrere Abschlagsrechnungen bzw. die Schlussrechnung zu einem Vorgang erfasst, muss dieselbe Auftragsnummer erfasst werden. </a:t>
            </a:r>
          </a:p>
          <a:p>
            <a:pPr eaLnBrk="1" hangingPunct="1">
              <a:buFont typeface="Wingdings" pitchFamily="2" charset="2"/>
              <a:buChar char="Ø"/>
            </a:pPr>
            <a:r>
              <a:rPr lang="de-DE" smtClean="0"/>
              <a:t>Die Auftragsnummer kann auch alphanumerische Zeichen und einige Sonderzeichen  enthalten. Sie kann z.B. die Bezeichnung eines Projektes (Musterprojekt Test&amp;Beispiel) sein.</a:t>
            </a:r>
          </a:p>
          <a:p>
            <a:pPr eaLnBrk="1" hangingPunct="1">
              <a:buFont typeface="Wingdings" pitchFamily="2" charset="2"/>
              <a:buChar char="Ø"/>
            </a:pPr>
            <a:endParaRPr lang="de-DE" smtClean="0"/>
          </a:p>
          <a:p>
            <a:pPr eaLnBrk="1" hangingPunct="1">
              <a:buFont typeface="Wingdings" pitchFamily="2" charset="2"/>
              <a:buChar char="Ø"/>
            </a:pPr>
            <a:endParaRPr lang="de-DE" smtClean="0"/>
          </a:p>
        </p:txBody>
      </p:sp>
      <p:sp>
        <p:nvSpPr>
          <p:cNvPr id="66564"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08EF146-CB39-4307-9881-39995EE47E3D}" type="slidenum">
              <a:rPr lang="de-DE" smtClean="0">
                <a:solidFill>
                  <a:srgbClr val="000000"/>
                </a:solidFill>
              </a:rPr>
              <a:pPr algn="r" eaLnBrk="1" hangingPunct="1">
                <a:lnSpc>
                  <a:spcPct val="100000"/>
                </a:lnSpc>
                <a:defRPr/>
              </a:pPr>
              <a:t>51</a:t>
            </a:fld>
            <a:endParaRPr lang="de-DE" smtClean="0">
              <a:solidFill>
                <a:srgbClr val="000000"/>
              </a:solidFill>
            </a:endParaRPr>
          </a:p>
        </p:txBody>
      </p:sp>
      <p:pic>
        <p:nvPicPr>
          <p:cNvPr id="66565" name="Picture 2" descr="C:\Users\T06945~1.DAT\AppData\Local\Temp\SNAGHTML1f76b69.PNG"/>
          <p:cNvPicPr>
            <a:picLocks noChangeAspect="1" noChangeArrowheads="1"/>
          </p:cNvPicPr>
          <p:nvPr/>
        </p:nvPicPr>
        <p:blipFill>
          <a:blip r:embed="rId3" cstate="print"/>
          <a:srcRect/>
          <a:stretch>
            <a:fillRect/>
          </a:stretch>
        </p:blipFill>
        <p:spPr bwMode="auto">
          <a:xfrm>
            <a:off x="155575" y="-487363"/>
            <a:ext cx="3790950" cy="1019176"/>
          </a:xfrm>
          <a:prstGeom prst="rect">
            <a:avLst/>
          </a:prstGeom>
          <a:noFill/>
          <a:ln w="9525">
            <a:noFill/>
            <a:miter lim="800000"/>
            <a:headEnd/>
            <a:tailEnd/>
          </a:ln>
        </p:spPr>
      </p:pic>
      <p:pic>
        <p:nvPicPr>
          <p:cNvPr id="66566" name="Picture 3"/>
          <p:cNvPicPr>
            <a:picLocks noChangeAspect="1" noChangeArrowheads="1"/>
          </p:cNvPicPr>
          <p:nvPr/>
        </p:nvPicPr>
        <p:blipFill>
          <a:blip r:embed="rId4" cstate="print"/>
          <a:srcRect/>
          <a:stretch>
            <a:fillRect/>
          </a:stretch>
        </p:blipFill>
        <p:spPr bwMode="auto">
          <a:xfrm>
            <a:off x="1030288" y="2619375"/>
            <a:ext cx="3810000" cy="1028700"/>
          </a:xfrm>
          <a:prstGeom prst="rect">
            <a:avLst/>
          </a:prstGeom>
          <a:noFill/>
          <a:ln w="9525">
            <a:noFill/>
            <a:miter lim="800000"/>
            <a:headEnd/>
            <a:tailEnd/>
          </a:ln>
          <a:effectLst/>
        </p:spPr>
      </p:pic>
      <p:sp>
        <p:nvSpPr>
          <p:cNvPr id="6656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6568"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2F43D369-A9FA-4EBE-8715-B9A136ABA9CA}"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Erstellen der Abschlagsrechnung im Auftragswesen</a:t>
            </a:r>
          </a:p>
        </p:txBody>
      </p:sp>
      <p:sp>
        <p:nvSpPr>
          <p:cNvPr id="3" name="Inhaltsplatzhalter 2"/>
          <p:cNvSpPr>
            <a:spLocks noGrp="1"/>
          </p:cNvSpPr>
          <p:nvPr>
            <p:ph idx="1"/>
          </p:nvPr>
        </p:nvSpPr>
        <p:spPr>
          <a:xfrm>
            <a:off x="617538" y="1441450"/>
            <a:ext cx="11572875" cy="5164138"/>
          </a:xfrm>
        </p:spPr>
        <p:txBody>
          <a:bodyPr/>
          <a:lstStyle/>
          <a:p>
            <a:pPr eaLnBrk="1" hangingPunct="1">
              <a:buFont typeface="Wingdings" pitchFamily="2" charset="2"/>
              <a:buChar char="Ø"/>
              <a:defRPr/>
            </a:pPr>
            <a:r>
              <a:rPr lang="de-DE" sz="1600" dirty="0"/>
              <a:t>Beim Erstellen der Abschlagsrechnung im Auftragswesen wird über das </a:t>
            </a:r>
            <a:r>
              <a:rPr lang="de-DE" sz="1600" b="1" dirty="0"/>
              <a:t>Erlöskonto in der Schlussrechnung </a:t>
            </a:r>
            <a:r>
              <a:rPr lang="de-DE" sz="1600" dirty="0" smtClean="0"/>
              <a:t>indirekt</a:t>
            </a:r>
            <a:r>
              <a:rPr lang="de-DE" sz="1600" b="1" dirty="0" smtClean="0"/>
              <a:t> </a:t>
            </a:r>
            <a:r>
              <a:rPr lang="de-DE" sz="1600" dirty="0" smtClean="0"/>
              <a:t>gesteuert</a:t>
            </a:r>
            <a:r>
              <a:rPr lang="de-DE" sz="1600" dirty="0"/>
              <a:t>, welcher steuerliche Sachverhalt für die spätere Umbuchung </a:t>
            </a:r>
            <a:r>
              <a:rPr lang="de-DE" sz="1600" dirty="0" smtClean="0"/>
              <a:t>(bei Zahlungseingang für die Abschlagsrechnung) herangezogen </a:t>
            </a:r>
            <a:r>
              <a:rPr lang="de-DE" sz="1600" dirty="0"/>
              <a:t>werden soll. </a:t>
            </a:r>
            <a:endParaRPr lang="de-DE" sz="1600" dirty="0" smtClean="0"/>
          </a:p>
          <a:p>
            <a:pPr eaLnBrk="1" hangingPunct="1">
              <a:buFont typeface="Wingdings" pitchFamily="2" charset="2"/>
              <a:buChar char="Ø"/>
              <a:defRPr/>
            </a:pPr>
            <a:r>
              <a:rPr lang="de-DE" sz="1600" dirty="0" smtClean="0"/>
              <a:t>Voraussetzung ist, dass </a:t>
            </a:r>
            <a:r>
              <a:rPr lang="de-DE" sz="1600" b="1" dirty="0" smtClean="0"/>
              <a:t>im </a:t>
            </a:r>
            <a:r>
              <a:rPr lang="de-DE" sz="1600" b="1" dirty="0"/>
              <a:t>R</a:t>
            </a:r>
            <a:r>
              <a:rPr lang="de-DE" sz="1600" b="1" dirty="0" smtClean="0"/>
              <a:t>echnungswesen </a:t>
            </a:r>
            <a:r>
              <a:rPr lang="de-DE" sz="1600" b="1" dirty="0"/>
              <a:t>für </a:t>
            </a:r>
            <a:r>
              <a:rPr lang="de-DE" sz="1600" b="1" dirty="0" smtClean="0"/>
              <a:t>jeden steuerlichen Sachverhalt jeweils ein Erlöskonto</a:t>
            </a:r>
            <a:r>
              <a:rPr lang="de-DE" sz="1600" dirty="0" smtClean="0"/>
              <a:t> in den Einstellungen definiert wird.</a:t>
            </a:r>
            <a:endParaRPr lang="de-DE" sz="1600" dirty="0" smtClean="0">
              <a:solidFill>
                <a:srgbClr val="C00000"/>
              </a:solidFill>
            </a:endParaRPr>
          </a:p>
          <a:p>
            <a:pPr eaLnBrk="1" hangingPunct="1">
              <a:buFont typeface="Wingdings" pitchFamily="2" charset="2"/>
              <a:buChar char="Ø"/>
              <a:defRPr/>
            </a:pPr>
            <a:r>
              <a:rPr lang="de-DE" sz="1600" dirty="0" smtClean="0"/>
              <a:t>Es ist ausreichend, für jeden im Unternehmen auftretenden Steuersachverhalt, z.B. „Verkauf Inland 19% </a:t>
            </a:r>
            <a:r>
              <a:rPr lang="de-DE" sz="1600" dirty="0" err="1" smtClean="0"/>
              <a:t>USt</a:t>
            </a:r>
            <a:r>
              <a:rPr lang="de-DE" sz="1600" dirty="0" smtClean="0"/>
              <a:t>“ oder „Lieferung an EU-Unternehmer“ jeweils ein Standarderlöskonto für die Schlussrechnung zu verwenden und dann im Rechnungswesen eine passende Buchung zu definieren.</a:t>
            </a:r>
          </a:p>
          <a:p>
            <a:pPr eaLnBrk="1" hangingPunct="1">
              <a:buFont typeface="Wingdings" pitchFamily="2" charset="2"/>
              <a:buChar char="Ø"/>
              <a:defRPr/>
            </a:pPr>
            <a:r>
              <a:rPr lang="de-DE" sz="1600" dirty="0" smtClean="0"/>
              <a:t>Hinweis: Dieses Erlöskonto der Schlussrechnung hat keine zwingende Auswirkung auf die späteren Erlöskonten der Endrechnung!</a:t>
            </a:r>
          </a:p>
          <a:p>
            <a:pPr eaLnBrk="1" hangingPunct="1">
              <a:buFont typeface="Wingdings" pitchFamily="2" charset="2"/>
              <a:buChar char="Ø"/>
              <a:defRPr/>
            </a:pPr>
            <a:endParaRPr lang="de-DE" sz="1600" dirty="0">
              <a:solidFill>
                <a:srgbClr val="C00000"/>
              </a:solidFill>
            </a:endParaRPr>
          </a:p>
          <a:p>
            <a:pPr eaLnBrk="1" hangingPunct="1">
              <a:buFont typeface="Wingdings" pitchFamily="2" charset="2"/>
              <a:buChar char="Ø"/>
              <a:defRPr/>
            </a:pPr>
            <a:endParaRPr lang="de-DE" sz="1600" dirty="0">
              <a:solidFill>
                <a:srgbClr val="C00000"/>
              </a:solidFill>
            </a:endParaRPr>
          </a:p>
          <a:p>
            <a:pPr eaLnBrk="1" hangingPunct="1">
              <a:buFont typeface="Wingdings" pitchFamily="2" charset="2"/>
              <a:buChar char="Ø"/>
              <a:defRPr/>
            </a:pPr>
            <a:endParaRPr lang="de-DE" sz="1600" dirty="0">
              <a:solidFill>
                <a:srgbClr val="000000"/>
              </a:solidFill>
            </a:endParaRPr>
          </a:p>
          <a:p>
            <a:pPr eaLnBrk="1" hangingPunct="1">
              <a:buFont typeface="Wingdings" pitchFamily="2" charset="2"/>
              <a:buChar char="Ø"/>
              <a:defRPr/>
            </a:pPr>
            <a:endParaRPr lang="de-DE" sz="1600" dirty="0"/>
          </a:p>
          <a:p>
            <a:pPr marL="0" indent="0" eaLnBrk="1" hangingPunct="1">
              <a:buFont typeface="Wingdings" pitchFamily="2" charset="2"/>
              <a:buNone/>
              <a:defRPr/>
            </a:pPr>
            <a:endParaRPr lang="de-DE" sz="1600" dirty="0" smtClean="0"/>
          </a:p>
          <a:p>
            <a:pPr eaLnBrk="1" hangingPunct="1">
              <a:buFont typeface="Wingdings" pitchFamily="2" charset="2"/>
              <a:buChar char="Ø"/>
              <a:defRPr/>
            </a:pPr>
            <a:endParaRPr lang="de-DE" sz="1600" dirty="0"/>
          </a:p>
        </p:txBody>
      </p:sp>
      <p:sp>
        <p:nvSpPr>
          <p:cNvPr id="6758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15A3CF21-2514-4AA6-857A-819E428C01E9}" type="slidenum">
              <a:rPr lang="de-DE" smtClean="0">
                <a:solidFill>
                  <a:srgbClr val="000000"/>
                </a:solidFill>
              </a:rPr>
              <a:pPr algn="r" eaLnBrk="1" hangingPunct="1">
                <a:lnSpc>
                  <a:spcPct val="100000"/>
                </a:lnSpc>
                <a:defRPr/>
              </a:pPr>
              <a:t>52</a:t>
            </a:fld>
            <a:endParaRPr lang="de-DE" smtClean="0">
              <a:solidFill>
                <a:srgbClr val="000000"/>
              </a:solidFill>
            </a:endParaRPr>
          </a:p>
        </p:txBody>
      </p:sp>
      <p:pic>
        <p:nvPicPr>
          <p:cNvPr id="67589" name="Picture 2" descr="C:\Users\T06945~1.DAT\AppData\Local\Temp\SNAGHTML1f76b69.PNG"/>
          <p:cNvPicPr>
            <a:picLocks noChangeAspect="1" noChangeArrowheads="1"/>
          </p:cNvPicPr>
          <p:nvPr/>
        </p:nvPicPr>
        <p:blipFill>
          <a:blip r:embed="rId2" cstate="print"/>
          <a:srcRect/>
          <a:stretch>
            <a:fillRect/>
          </a:stretch>
        </p:blipFill>
        <p:spPr bwMode="auto">
          <a:xfrm>
            <a:off x="155575" y="-487363"/>
            <a:ext cx="3790950" cy="1019176"/>
          </a:xfrm>
          <a:prstGeom prst="rect">
            <a:avLst/>
          </a:prstGeom>
          <a:noFill/>
          <a:ln w="9525">
            <a:noFill/>
            <a:miter lim="800000"/>
            <a:headEnd/>
            <a:tailEnd/>
          </a:ln>
        </p:spPr>
      </p:pic>
      <p:sp>
        <p:nvSpPr>
          <p:cNvPr id="67590"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4" name="Textfeld 3"/>
          <p:cNvSpPr txBox="1"/>
          <p:nvPr/>
        </p:nvSpPr>
        <p:spPr>
          <a:xfrm>
            <a:off x="885825" y="4460875"/>
            <a:ext cx="7345363" cy="584200"/>
          </a:xfrm>
          <a:prstGeom prst="rect">
            <a:avLst/>
          </a:prstGeom>
          <a:solidFill>
            <a:srgbClr val="DBF3C2"/>
          </a:solidFill>
        </p:spPr>
        <p:txBody>
          <a:bodyPr>
            <a:spAutoFit/>
          </a:bodyPr>
          <a:lstStyle/>
          <a:p>
            <a:pPr>
              <a:spcBef>
                <a:spcPct val="50000"/>
              </a:spcBef>
              <a:buClr>
                <a:srgbClr val="8CD250"/>
              </a:buClr>
              <a:defRPr/>
            </a:pPr>
            <a:r>
              <a:rPr lang="de-DE" sz="1600" kern="0" dirty="0">
                <a:solidFill>
                  <a:srgbClr val="000000"/>
                </a:solidFill>
                <a:latin typeface="Verdana"/>
                <a:cs typeface="+mn-cs"/>
              </a:rPr>
              <a:t>Hinweis: Dieses Erlöskonto der Schlussrechnung hat keine zwingende Auswirkung auf die späteren Erlöskonten der Endrechnung!</a:t>
            </a:r>
          </a:p>
        </p:txBody>
      </p:sp>
      <p:sp>
        <p:nvSpPr>
          <p:cNvPr id="67592" name="Datumsplatzhalter 4"/>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7E83220B-42C9-4447-A66A-E18B49072DE6}"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Erstellen der Abschlagsrechnung im Auftragswesen </a:t>
            </a:r>
          </a:p>
        </p:txBody>
      </p:sp>
      <p:sp>
        <p:nvSpPr>
          <p:cNvPr id="3" name="Inhaltsplatzhalter 2"/>
          <p:cNvSpPr>
            <a:spLocks noGrp="1"/>
          </p:cNvSpPr>
          <p:nvPr>
            <p:ph idx="1"/>
          </p:nvPr>
        </p:nvSpPr>
        <p:spPr>
          <a:xfrm>
            <a:off x="617538" y="1441450"/>
            <a:ext cx="5164137" cy="5164138"/>
          </a:xfrm>
        </p:spPr>
        <p:txBody>
          <a:bodyPr/>
          <a:lstStyle/>
          <a:p>
            <a:pPr eaLnBrk="1" hangingPunct="1">
              <a:buFont typeface="Wingdings" pitchFamily="2" charset="2"/>
              <a:buChar char="Ø"/>
              <a:defRPr/>
            </a:pPr>
            <a:r>
              <a:rPr lang="de-DE" sz="1600" dirty="0" smtClean="0">
                <a:solidFill>
                  <a:srgbClr val="000000"/>
                </a:solidFill>
              </a:rPr>
              <a:t>Das </a:t>
            </a:r>
            <a:r>
              <a:rPr lang="de-DE" sz="1600" b="1" dirty="0">
                <a:solidFill>
                  <a:srgbClr val="000000"/>
                </a:solidFill>
              </a:rPr>
              <a:t>Erlöskonto in der </a:t>
            </a:r>
            <a:r>
              <a:rPr lang="de-DE" sz="1600" b="1" dirty="0" smtClean="0">
                <a:solidFill>
                  <a:srgbClr val="000000"/>
                </a:solidFill>
              </a:rPr>
              <a:t>Schlussrechnung</a:t>
            </a:r>
            <a:r>
              <a:rPr lang="de-DE" sz="1600" dirty="0" smtClean="0">
                <a:solidFill>
                  <a:srgbClr val="000000"/>
                </a:solidFill>
              </a:rPr>
              <a:t> ermittelt </a:t>
            </a:r>
            <a:r>
              <a:rPr lang="de-DE" sz="1600" dirty="0">
                <a:solidFill>
                  <a:srgbClr val="000000"/>
                </a:solidFill>
              </a:rPr>
              <a:t>sich im Auftragswesen </a:t>
            </a:r>
            <a:r>
              <a:rPr lang="de-DE" sz="1600" dirty="0" smtClean="0">
                <a:solidFill>
                  <a:srgbClr val="000000"/>
                </a:solidFill>
              </a:rPr>
              <a:t>automatisch aus</a:t>
            </a:r>
          </a:p>
          <a:p>
            <a:pPr lvl="1" eaLnBrk="1" hangingPunct="1">
              <a:spcBef>
                <a:spcPts val="0"/>
              </a:spcBef>
              <a:buFont typeface="Wingdings" pitchFamily="2" charset="2"/>
              <a:buChar char="Ø"/>
              <a:defRPr/>
            </a:pPr>
            <a:r>
              <a:rPr lang="de-DE" sz="1600" dirty="0" smtClean="0">
                <a:solidFill>
                  <a:srgbClr val="000000"/>
                </a:solidFill>
              </a:rPr>
              <a:t>Grunddaten </a:t>
            </a:r>
            <a:r>
              <a:rPr lang="de-DE" sz="1600" dirty="0">
                <a:solidFill>
                  <a:srgbClr val="000000"/>
                </a:solidFill>
              </a:rPr>
              <a:t>Auftragswesen (</a:t>
            </a:r>
            <a:r>
              <a:rPr lang="de-DE" sz="1600" dirty="0" smtClean="0">
                <a:solidFill>
                  <a:srgbClr val="000000"/>
                </a:solidFill>
              </a:rPr>
              <a:t>Kunde)</a:t>
            </a:r>
          </a:p>
          <a:p>
            <a:pPr lvl="1" eaLnBrk="1" hangingPunct="1">
              <a:spcBef>
                <a:spcPts val="0"/>
              </a:spcBef>
              <a:buFont typeface="Wingdings" pitchFamily="2" charset="2"/>
              <a:buChar char="Ø"/>
              <a:defRPr/>
            </a:pPr>
            <a:r>
              <a:rPr lang="de-DE" sz="1600" dirty="0" smtClean="0">
                <a:solidFill>
                  <a:srgbClr val="000000"/>
                </a:solidFill>
                <a:sym typeface="Wingdings" pitchFamily="2" charset="2"/>
              </a:rPr>
              <a:t>Steuerliche </a:t>
            </a:r>
            <a:r>
              <a:rPr lang="de-DE" sz="1600" dirty="0">
                <a:solidFill>
                  <a:srgbClr val="000000"/>
                </a:solidFill>
                <a:sym typeface="Wingdings" pitchFamily="2" charset="2"/>
              </a:rPr>
              <a:t>Angaben (</a:t>
            </a:r>
            <a:r>
              <a:rPr lang="de-DE" sz="1600" dirty="0" smtClean="0">
                <a:solidFill>
                  <a:srgbClr val="000000"/>
                </a:solidFill>
                <a:sym typeface="Wingdings" pitchFamily="2" charset="2"/>
              </a:rPr>
              <a:t>Abschlagsforderung)</a:t>
            </a:r>
            <a:br>
              <a:rPr lang="de-DE" sz="1600" dirty="0" smtClean="0">
                <a:solidFill>
                  <a:srgbClr val="000000"/>
                </a:solidFill>
                <a:sym typeface="Wingdings" pitchFamily="2" charset="2"/>
              </a:rPr>
            </a:br>
            <a:endParaRPr lang="de-DE" sz="1600" dirty="0" smtClean="0">
              <a:solidFill>
                <a:srgbClr val="000000"/>
              </a:solidFill>
              <a:sym typeface="Wingdings" pitchFamily="2" charset="2"/>
            </a:endParaRPr>
          </a:p>
          <a:p>
            <a:pPr eaLnBrk="1" hangingPunct="1">
              <a:spcBef>
                <a:spcPts val="0"/>
              </a:spcBef>
              <a:buFont typeface="Wingdings" pitchFamily="2" charset="2"/>
              <a:buChar char="Ø"/>
              <a:defRPr/>
            </a:pPr>
            <a:r>
              <a:rPr lang="de-DE" sz="1600" dirty="0" smtClean="0"/>
              <a:t>Mit </a:t>
            </a:r>
            <a:r>
              <a:rPr lang="de-DE" sz="1600" dirty="0"/>
              <a:t>Doppelklick auf den </a:t>
            </a:r>
            <a:r>
              <a:rPr lang="de-DE" sz="1600" b="1" dirty="0"/>
              <a:t>Betrag</a:t>
            </a:r>
            <a:r>
              <a:rPr lang="de-DE" sz="1600" dirty="0"/>
              <a:t> oder den </a:t>
            </a:r>
            <a:r>
              <a:rPr lang="de-DE" sz="1600" b="1" dirty="0"/>
              <a:t>Text</a:t>
            </a:r>
            <a:r>
              <a:rPr lang="de-DE" sz="1600" dirty="0"/>
              <a:t> in der Abschlagsrechnung öffnet sich das Fenster zur Bearbeitung der </a:t>
            </a:r>
            <a:r>
              <a:rPr lang="de-DE" sz="1600" dirty="0" smtClean="0"/>
              <a:t>Abschlagsforderung: Das </a:t>
            </a:r>
            <a:r>
              <a:rPr lang="de-DE" sz="1600" b="1" dirty="0"/>
              <a:t>Erlöskonto in der Schlussrechnung</a:t>
            </a:r>
            <a:r>
              <a:rPr lang="de-DE" sz="1600" dirty="0"/>
              <a:t> kann manuell </a:t>
            </a:r>
            <a:r>
              <a:rPr lang="de-DE" sz="1600" b="1" dirty="0" smtClean="0"/>
              <a:t>geändert</a:t>
            </a:r>
            <a:r>
              <a:rPr lang="de-DE" sz="1600" dirty="0" smtClean="0"/>
              <a:t> werden und die steuerliche Umbuchung bei Zahlungseingang erfolgt auf das entsprechende Konto.</a:t>
            </a:r>
          </a:p>
          <a:p>
            <a:pPr marL="0" indent="0" eaLnBrk="1" hangingPunct="1">
              <a:buFont typeface="Wingdings" pitchFamily="2" charset="2"/>
              <a:buNone/>
              <a:defRPr/>
            </a:pPr>
            <a:endParaRPr lang="de-DE" sz="1600" dirty="0"/>
          </a:p>
          <a:p>
            <a:pPr eaLnBrk="1" hangingPunct="1">
              <a:buFont typeface="Wingdings" pitchFamily="2" charset="2"/>
              <a:buChar char="Ø"/>
              <a:defRPr/>
            </a:pPr>
            <a:endParaRPr lang="de-DE" dirty="0"/>
          </a:p>
        </p:txBody>
      </p:sp>
      <p:sp>
        <p:nvSpPr>
          <p:cNvPr id="68612"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F45F08EA-CCB6-421F-A8C3-202AFEEBCBAE}" type="slidenum">
              <a:rPr lang="de-DE" smtClean="0">
                <a:solidFill>
                  <a:srgbClr val="000000"/>
                </a:solidFill>
              </a:rPr>
              <a:pPr algn="r" eaLnBrk="1" hangingPunct="1">
                <a:lnSpc>
                  <a:spcPct val="100000"/>
                </a:lnSpc>
                <a:defRPr/>
              </a:pPr>
              <a:t>53</a:t>
            </a:fld>
            <a:endParaRPr lang="de-DE" smtClean="0">
              <a:solidFill>
                <a:srgbClr val="000000"/>
              </a:solidFill>
            </a:endParaRPr>
          </a:p>
        </p:txBody>
      </p:sp>
      <p:pic>
        <p:nvPicPr>
          <p:cNvPr id="68613" name="Picture 2" descr="C:\Users\T06945~1.DAT\AppData\Local\Temp\SNAGHTML1f76b69.PNG"/>
          <p:cNvPicPr>
            <a:picLocks noChangeAspect="1" noChangeArrowheads="1"/>
          </p:cNvPicPr>
          <p:nvPr/>
        </p:nvPicPr>
        <p:blipFill>
          <a:blip r:embed="rId2" cstate="print"/>
          <a:srcRect/>
          <a:stretch>
            <a:fillRect/>
          </a:stretch>
        </p:blipFill>
        <p:spPr bwMode="auto">
          <a:xfrm>
            <a:off x="155575" y="-487363"/>
            <a:ext cx="3790950" cy="1019176"/>
          </a:xfrm>
          <a:prstGeom prst="rect">
            <a:avLst/>
          </a:prstGeom>
          <a:noFill/>
          <a:ln w="9525">
            <a:noFill/>
            <a:miter lim="800000"/>
            <a:headEnd/>
            <a:tailEnd/>
          </a:ln>
        </p:spPr>
      </p:pic>
      <p:pic>
        <p:nvPicPr>
          <p:cNvPr id="68614" name="Grafik 12"/>
          <p:cNvPicPr>
            <a:picLocks noChangeAspect="1" noChangeArrowheads="1"/>
          </p:cNvPicPr>
          <p:nvPr/>
        </p:nvPicPr>
        <p:blipFill>
          <a:blip r:embed="rId3" cstate="print"/>
          <a:srcRect/>
          <a:stretch>
            <a:fillRect/>
          </a:stretch>
        </p:blipFill>
        <p:spPr bwMode="auto">
          <a:xfrm>
            <a:off x="1030288" y="5170488"/>
            <a:ext cx="3455987" cy="1366837"/>
          </a:xfrm>
          <a:prstGeom prst="rect">
            <a:avLst/>
          </a:prstGeom>
          <a:noFill/>
          <a:ln w="9525">
            <a:noFill/>
            <a:miter lim="800000"/>
            <a:headEnd/>
            <a:tailEnd/>
          </a:ln>
        </p:spPr>
      </p:pic>
      <p:pic>
        <p:nvPicPr>
          <p:cNvPr id="68615" name="Grafik 13" descr="C:\Users\T01296~1.DAT\AppData\Local\Temp\SNAGHTML5cd144.PNG"/>
          <p:cNvPicPr>
            <a:picLocks noChangeAspect="1" noChangeArrowheads="1"/>
          </p:cNvPicPr>
          <p:nvPr/>
        </p:nvPicPr>
        <p:blipFill>
          <a:blip r:embed="rId4" cstate="print"/>
          <a:srcRect/>
          <a:stretch>
            <a:fillRect/>
          </a:stretch>
        </p:blipFill>
        <p:spPr bwMode="auto">
          <a:xfrm>
            <a:off x="6573838" y="1570038"/>
            <a:ext cx="6265862" cy="4751387"/>
          </a:xfrm>
          <a:prstGeom prst="rect">
            <a:avLst/>
          </a:prstGeom>
          <a:noFill/>
          <a:ln w="9525">
            <a:noFill/>
            <a:miter lim="800000"/>
            <a:headEnd/>
            <a:tailEnd/>
          </a:ln>
        </p:spPr>
      </p:pic>
      <p:cxnSp>
        <p:nvCxnSpPr>
          <p:cNvPr id="68616" name="Gerade Verbindung mit Pfeil 15"/>
          <p:cNvCxnSpPr>
            <a:cxnSpLocks noChangeShapeType="1"/>
          </p:cNvCxnSpPr>
          <p:nvPr/>
        </p:nvCxnSpPr>
        <p:spPr bwMode="auto">
          <a:xfrm flipV="1">
            <a:off x="4630738" y="5189538"/>
            <a:ext cx="1584325" cy="211137"/>
          </a:xfrm>
          <a:prstGeom prst="straightConnector1">
            <a:avLst/>
          </a:prstGeom>
          <a:noFill/>
          <a:ln w="38100" algn="ctr">
            <a:solidFill>
              <a:srgbClr val="FF0000"/>
            </a:solidFill>
            <a:round/>
            <a:headEnd/>
            <a:tailEnd type="arrow" w="med" len="med"/>
          </a:ln>
          <a:effectLst/>
        </p:spPr>
      </p:cxnSp>
      <p:sp>
        <p:nvSpPr>
          <p:cNvPr id="6861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8618"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4982F4C6-C67A-4D3C-81D9-A83E95C59565}"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Erstellen der Abschlagsrechnung im Auftragswesen</a:t>
            </a:r>
          </a:p>
        </p:txBody>
      </p:sp>
      <p:sp>
        <p:nvSpPr>
          <p:cNvPr id="69635"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7A62BE3B-5D17-44A7-A923-2C81EE49B534}" type="slidenum">
              <a:rPr lang="de-DE" smtClean="0">
                <a:solidFill>
                  <a:srgbClr val="000000"/>
                </a:solidFill>
              </a:rPr>
              <a:pPr algn="r" eaLnBrk="1" hangingPunct="1">
                <a:lnSpc>
                  <a:spcPct val="100000"/>
                </a:lnSpc>
                <a:defRPr/>
              </a:pPr>
              <a:t>54</a:t>
            </a:fld>
            <a:endParaRPr lang="de-DE" smtClean="0">
              <a:solidFill>
                <a:srgbClr val="000000"/>
              </a:solidFill>
            </a:endParaRPr>
          </a:p>
        </p:txBody>
      </p:sp>
      <p:pic>
        <p:nvPicPr>
          <p:cNvPr id="69636" name="Picture 2" descr="C:\Users\T06945~1.DAT\AppData\Local\Temp\SNAGHTML1f76b69.PNG"/>
          <p:cNvPicPr>
            <a:picLocks noChangeAspect="1" noChangeArrowheads="1"/>
          </p:cNvPicPr>
          <p:nvPr/>
        </p:nvPicPr>
        <p:blipFill>
          <a:blip r:embed="rId2" cstate="print"/>
          <a:srcRect/>
          <a:stretch>
            <a:fillRect/>
          </a:stretch>
        </p:blipFill>
        <p:spPr bwMode="auto">
          <a:xfrm>
            <a:off x="155575" y="-487363"/>
            <a:ext cx="3790950" cy="1019176"/>
          </a:xfrm>
          <a:prstGeom prst="rect">
            <a:avLst/>
          </a:prstGeom>
          <a:noFill/>
          <a:ln w="9525">
            <a:noFill/>
            <a:miter lim="800000"/>
            <a:headEnd/>
            <a:tailEnd/>
          </a:ln>
        </p:spPr>
      </p:pic>
      <p:pic>
        <p:nvPicPr>
          <p:cNvPr id="69637" name="Picture 2" descr="C:\Users\T01296~1.DAT\AppData\Local\Temp\SNAGHTML2369ca.PNG"/>
          <p:cNvPicPr>
            <a:picLocks noChangeAspect="1" noChangeArrowheads="1"/>
          </p:cNvPicPr>
          <p:nvPr/>
        </p:nvPicPr>
        <p:blipFill>
          <a:blip r:embed="rId3" cstate="print"/>
          <a:srcRect/>
          <a:stretch>
            <a:fillRect/>
          </a:stretch>
        </p:blipFill>
        <p:spPr bwMode="auto">
          <a:xfrm>
            <a:off x="1044575" y="2095500"/>
            <a:ext cx="5175250" cy="4664075"/>
          </a:xfrm>
          <a:prstGeom prst="rect">
            <a:avLst/>
          </a:prstGeom>
          <a:noFill/>
          <a:ln w="9525">
            <a:noFill/>
            <a:miter lim="800000"/>
            <a:headEnd/>
            <a:tailEnd/>
          </a:ln>
        </p:spPr>
      </p:pic>
      <p:pic>
        <p:nvPicPr>
          <p:cNvPr id="69638" name="Picture 6" descr="C:\Users\T01296~1.DAT\AppData\Local\Temp\SNAGHTML27b72e.PNG"/>
          <p:cNvPicPr>
            <a:picLocks noChangeAspect="1" noChangeArrowheads="1"/>
          </p:cNvPicPr>
          <p:nvPr/>
        </p:nvPicPr>
        <p:blipFill>
          <a:blip r:embed="rId4" cstate="print"/>
          <a:srcRect/>
          <a:stretch>
            <a:fillRect/>
          </a:stretch>
        </p:blipFill>
        <p:spPr bwMode="auto">
          <a:xfrm>
            <a:off x="6877050" y="2103438"/>
            <a:ext cx="5241925" cy="3089275"/>
          </a:xfrm>
          <a:prstGeom prst="rect">
            <a:avLst/>
          </a:prstGeom>
          <a:noFill/>
          <a:ln w="9525">
            <a:noFill/>
            <a:miter lim="800000"/>
            <a:headEnd/>
            <a:tailEnd/>
          </a:ln>
        </p:spPr>
      </p:pic>
      <p:cxnSp>
        <p:nvCxnSpPr>
          <p:cNvPr id="69639" name="Gerade Verbindung mit Pfeil 9"/>
          <p:cNvCxnSpPr>
            <a:cxnSpLocks noChangeShapeType="1"/>
          </p:cNvCxnSpPr>
          <p:nvPr/>
        </p:nvCxnSpPr>
        <p:spPr bwMode="auto">
          <a:xfrm flipV="1">
            <a:off x="5437188" y="3297238"/>
            <a:ext cx="2808287" cy="2592387"/>
          </a:xfrm>
          <a:prstGeom prst="straightConnector1">
            <a:avLst/>
          </a:prstGeom>
          <a:noFill/>
          <a:ln w="38100" algn="ctr">
            <a:solidFill>
              <a:srgbClr val="FF0000"/>
            </a:solidFill>
            <a:round/>
            <a:headEnd/>
            <a:tailEnd type="arrow" w="med" len="med"/>
          </a:ln>
          <a:effectLst/>
        </p:spPr>
      </p:cxnSp>
      <p:sp>
        <p:nvSpPr>
          <p:cNvPr id="69640" name="Inhaltsplatzhalter 10"/>
          <p:cNvSpPr>
            <a:spLocks noGrp="1"/>
          </p:cNvSpPr>
          <p:nvPr>
            <p:ph idx="1"/>
          </p:nvPr>
        </p:nvSpPr>
        <p:spPr/>
        <p:txBody>
          <a:bodyPr/>
          <a:lstStyle/>
          <a:p>
            <a:pPr eaLnBrk="1" hangingPunct="1">
              <a:buFont typeface="Wingdings" pitchFamily="2" charset="2"/>
              <a:buChar char="Ø"/>
            </a:pPr>
            <a:r>
              <a:rPr lang="de-DE" smtClean="0"/>
              <a:t>Das in der Abschlagsrechnung hinterlegte </a:t>
            </a:r>
            <a:r>
              <a:rPr lang="de-DE" b="1" smtClean="0"/>
              <a:t>Erlöskonto in der Schlussrechnung </a:t>
            </a:r>
            <a:r>
              <a:rPr lang="de-DE" smtClean="0"/>
              <a:t>steuert indirekt, welche Konten für die spätere Buchung der Anzahlung herangezogen werden.</a:t>
            </a:r>
          </a:p>
        </p:txBody>
      </p:sp>
      <p:sp>
        <p:nvSpPr>
          <p:cNvPr id="69641"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69642" name="Datumsplatzhalter 2"/>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187D48AD-046F-4367-8E5C-580F249162F1}"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Besonderheiten bei den Einstellungen für das Buchen in Rechnungswesen</a:t>
            </a:r>
          </a:p>
        </p:txBody>
      </p:sp>
      <p:sp>
        <p:nvSpPr>
          <p:cNvPr id="3" name="Inhaltsplatzhalter 2"/>
          <p:cNvSpPr>
            <a:spLocks noGrp="1"/>
          </p:cNvSpPr>
          <p:nvPr>
            <p:ph idx="1"/>
          </p:nvPr>
        </p:nvSpPr>
        <p:spPr/>
        <p:txBody>
          <a:bodyPr/>
          <a:lstStyle/>
          <a:p>
            <a:pPr marL="0" indent="0" eaLnBrk="1" hangingPunct="1">
              <a:buFont typeface="Wingdings" pitchFamily="2" charset="2"/>
              <a:buNone/>
              <a:defRPr/>
            </a:pPr>
            <a:r>
              <a:rPr lang="de-DE" dirty="0" smtClean="0"/>
              <a:t>Im Rechnungswesen sind für die Einrichtung</a:t>
            </a:r>
            <a:r>
              <a:rPr lang="de-DE" dirty="0">
                <a:solidFill>
                  <a:srgbClr val="FF0000"/>
                </a:solidFill>
              </a:rPr>
              <a:t> </a:t>
            </a:r>
            <a:r>
              <a:rPr lang="de-DE" dirty="0" smtClean="0"/>
              <a:t>(</a:t>
            </a:r>
            <a:r>
              <a:rPr lang="de-DE" dirty="0" smtClean="0">
                <a:sym typeface="Wingdings" pitchFamily="2" charset="2"/>
              </a:rPr>
              <a:t> siehe Folie 21 ff.)</a:t>
            </a:r>
            <a:r>
              <a:rPr lang="de-DE" dirty="0" smtClean="0"/>
              <a:t> im Zusammenspiel mit Auftragswesen </a:t>
            </a:r>
            <a:r>
              <a:rPr lang="de-DE" b="1" dirty="0" smtClean="0"/>
              <a:t>Besonderheiten</a:t>
            </a:r>
            <a:r>
              <a:rPr lang="de-DE" dirty="0" smtClean="0"/>
              <a:t> zu beachten:</a:t>
            </a:r>
          </a:p>
          <a:p>
            <a:pPr eaLnBrk="1" hangingPunct="1">
              <a:buFont typeface="Wingdings" pitchFamily="2" charset="2"/>
              <a:buChar char="Ø"/>
              <a:defRPr/>
            </a:pPr>
            <a:r>
              <a:rPr lang="de-DE" dirty="0" smtClean="0"/>
              <a:t> Es wird nur das </a:t>
            </a:r>
            <a:r>
              <a:rPr lang="de-DE" b="1" dirty="0" smtClean="0"/>
              <a:t>Buchungsverhalten über Debitor </a:t>
            </a:r>
            <a:r>
              <a:rPr lang="de-DE" dirty="0" smtClean="0"/>
              <a:t>unterstützt. </a:t>
            </a:r>
          </a:p>
          <a:p>
            <a:pPr marL="263525" lvl="1" indent="0" eaLnBrk="1" hangingPunct="1">
              <a:buFont typeface="Wingdings" pitchFamily="2" charset="2"/>
              <a:buNone/>
              <a:defRPr/>
            </a:pPr>
            <a:endParaRPr lang="de-DE" dirty="0" smtClean="0"/>
          </a:p>
          <a:p>
            <a:pPr lvl="1" eaLnBrk="1" hangingPunct="1">
              <a:buFont typeface="Wingdings" pitchFamily="2" charset="2"/>
              <a:buChar char="Ø"/>
              <a:defRPr/>
            </a:pPr>
            <a:endParaRPr lang="de-DE" dirty="0" smtClean="0"/>
          </a:p>
          <a:p>
            <a:pPr eaLnBrk="1" hangingPunct="1">
              <a:buFont typeface="Wingdings" pitchFamily="2" charset="2"/>
              <a:buChar char="Ø"/>
              <a:defRPr/>
            </a:pPr>
            <a:endParaRPr lang="de-DE" dirty="0"/>
          </a:p>
        </p:txBody>
      </p:sp>
      <p:sp>
        <p:nvSpPr>
          <p:cNvPr id="70660"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A0804167-09FD-44C2-BCF4-5495CAF0D982}" type="slidenum">
              <a:rPr lang="de-DE" smtClean="0">
                <a:solidFill>
                  <a:srgbClr val="000000"/>
                </a:solidFill>
              </a:rPr>
              <a:pPr algn="r" eaLnBrk="1" hangingPunct="1">
                <a:lnSpc>
                  <a:spcPct val="100000"/>
                </a:lnSpc>
                <a:defRPr/>
              </a:pPr>
              <a:t>55</a:t>
            </a:fld>
            <a:endParaRPr lang="de-DE" smtClean="0">
              <a:solidFill>
                <a:srgbClr val="000000"/>
              </a:solidFill>
            </a:endParaRPr>
          </a:p>
        </p:txBody>
      </p:sp>
      <p:pic>
        <p:nvPicPr>
          <p:cNvPr id="70661" name="Picture 4" descr="C:\Users\T06945~1.DAT\AppData\Local\Temp\SNAGHTML42647d.PNG"/>
          <p:cNvPicPr>
            <a:picLocks noChangeAspect="1" noChangeArrowheads="1"/>
          </p:cNvPicPr>
          <p:nvPr/>
        </p:nvPicPr>
        <p:blipFill>
          <a:blip r:embed="rId2" cstate="print"/>
          <a:srcRect/>
          <a:stretch>
            <a:fillRect/>
          </a:stretch>
        </p:blipFill>
        <p:spPr bwMode="auto">
          <a:xfrm>
            <a:off x="1317625" y="2794000"/>
            <a:ext cx="6970713" cy="3311525"/>
          </a:xfrm>
          <a:prstGeom prst="rect">
            <a:avLst/>
          </a:prstGeom>
          <a:noFill/>
          <a:ln w="9525">
            <a:noFill/>
            <a:miter lim="800000"/>
            <a:headEnd/>
            <a:tailEnd/>
          </a:ln>
        </p:spPr>
      </p:pic>
      <p:pic>
        <p:nvPicPr>
          <p:cNvPr id="70662" name="Picture 2"/>
          <p:cNvPicPr>
            <a:picLocks noChangeAspect="1" noChangeArrowheads="1"/>
          </p:cNvPicPr>
          <p:nvPr/>
        </p:nvPicPr>
        <p:blipFill>
          <a:blip r:embed="rId3" cstate="print"/>
          <a:srcRect/>
          <a:stretch>
            <a:fillRect/>
          </a:stretch>
        </p:blipFill>
        <p:spPr bwMode="auto">
          <a:xfrm>
            <a:off x="8447088" y="4813300"/>
            <a:ext cx="3887787" cy="1220788"/>
          </a:xfrm>
          <a:prstGeom prst="rect">
            <a:avLst/>
          </a:prstGeom>
          <a:noFill/>
          <a:ln w="9525">
            <a:noFill/>
            <a:miter lim="800000"/>
            <a:headEnd/>
            <a:tailEnd/>
          </a:ln>
          <a:effectLst/>
        </p:spPr>
      </p:pic>
      <p:sp>
        <p:nvSpPr>
          <p:cNvPr id="70663" name="Textfeld 11"/>
          <p:cNvSpPr txBox="1">
            <a:spLocks noChangeArrowheads="1"/>
          </p:cNvSpPr>
          <p:nvPr/>
        </p:nvSpPr>
        <p:spPr bwMode="auto">
          <a:xfrm>
            <a:off x="8662988" y="4956175"/>
            <a:ext cx="3887787" cy="979488"/>
          </a:xfrm>
          <a:prstGeom prst="rect">
            <a:avLst/>
          </a:prstGeom>
          <a:noFill/>
          <a:ln w="9525">
            <a:noFill/>
            <a:miter lim="800000"/>
            <a:headEnd/>
            <a:tailEnd/>
          </a:ln>
        </p:spPr>
        <p:txBody>
          <a:bodyPr>
            <a:spAutoFit/>
          </a:bodyPr>
          <a:lstStyle/>
          <a:p>
            <a:pPr>
              <a:lnSpc>
                <a:spcPct val="90000"/>
              </a:lnSpc>
            </a:pPr>
            <a:r>
              <a:rPr lang="de-DE" sz="1600">
                <a:solidFill>
                  <a:srgbClr val="000000"/>
                </a:solidFill>
              </a:rPr>
              <a:t>Tipp: Beim Buchungsverhalten „Debitor“ sind ggf. vor Erstellung des Jahresabschlusses Umbuchungen vorzunehmen.</a:t>
            </a:r>
          </a:p>
        </p:txBody>
      </p:sp>
      <p:sp>
        <p:nvSpPr>
          <p:cNvPr id="70664"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70665"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A238F4E5-D791-4A4D-A7BA-D43EBF4A4DBD}"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Besonderheiten bei den Einstellungen für das Buchen in Rechnungswesen</a:t>
            </a:r>
          </a:p>
        </p:txBody>
      </p:sp>
      <p:sp>
        <p:nvSpPr>
          <p:cNvPr id="3" name="Inhaltsplatzhalter 2"/>
          <p:cNvSpPr>
            <a:spLocks noGrp="1"/>
          </p:cNvSpPr>
          <p:nvPr>
            <p:ph idx="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eaLnBrk="1" hangingPunct="1">
              <a:buFont typeface="Wingdings" pitchFamily="2" charset="2"/>
              <a:buChar char="Ø"/>
              <a:defRPr/>
            </a:pPr>
            <a:r>
              <a:rPr lang="de-DE" dirty="0" smtClean="0"/>
              <a:t>Der </a:t>
            </a:r>
            <a:r>
              <a:rPr lang="de-DE" b="1" dirty="0"/>
              <a:t>Steuersachverhalt</a:t>
            </a:r>
            <a:r>
              <a:rPr lang="de-DE" dirty="0"/>
              <a:t> muss </a:t>
            </a:r>
            <a:r>
              <a:rPr lang="de-DE" b="1" dirty="0"/>
              <a:t>gemäß „Erlöskonto der Schlussrechnung“</a:t>
            </a:r>
            <a:r>
              <a:rPr lang="de-DE" dirty="0"/>
              <a:t> definiert </a:t>
            </a:r>
            <a:r>
              <a:rPr lang="de-DE" dirty="0" smtClean="0"/>
              <a:t>werden.	</a:t>
            </a:r>
          </a:p>
          <a:p>
            <a:pPr eaLnBrk="1" hangingPunct="1">
              <a:buFont typeface="Wingdings" pitchFamily="2" charset="2"/>
              <a:buChar char="Ø"/>
              <a:defRPr/>
            </a:pPr>
            <a:endParaRPr lang="de-DE" dirty="0"/>
          </a:p>
          <a:p>
            <a:pPr lvl="8">
              <a:buFont typeface="Wingdings" pitchFamily="2" charset="2"/>
              <a:buChar char="Ø"/>
              <a:defRPr/>
            </a:pPr>
            <a:endParaRPr lang="de-DE" dirty="0"/>
          </a:p>
          <a:p>
            <a:pPr lvl="1" eaLnBrk="1" hangingPunct="1">
              <a:buFont typeface="Wingdings" pitchFamily="2" charset="2"/>
              <a:buChar char="Ø"/>
              <a:defRPr/>
            </a:pPr>
            <a:endParaRPr lang="de-DE" dirty="0" smtClean="0"/>
          </a:p>
          <a:p>
            <a:pPr marL="0" indent="0" eaLnBrk="1" hangingPunct="1">
              <a:buFont typeface="Wingdings" pitchFamily="2" charset="2"/>
              <a:buNone/>
              <a:defRPr/>
            </a:pPr>
            <a:endParaRPr lang="de-DE" dirty="0"/>
          </a:p>
        </p:txBody>
      </p:sp>
      <p:sp>
        <p:nvSpPr>
          <p:cNvPr id="71684"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D0D0A0C2-BED9-4387-B409-BE669AE67EAC}" type="slidenum">
              <a:rPr lang="de-DE" smtClean="0">
                <a:solidFill>
                  <a:srgbClr val="000000"/>
                </a:solidFill>
              </a:rPr>
              <a:pPr algn="r" eaLnBrk="1" hangingPunct="1">
                <a:lnSpc>
                  <a:spcPct val="100000"/>
                </a:lnSpc>
                <a:defRPr/>
              </a:pPr>
              <a:t>56</a:t>
            </a:fld>
            <a:endParaRPr lang="de-DE" smtClean="0">
              <a:solidFill>
                <a:srgbClr val="000000"/>
              </a:solidFill>
            </a:endParaRPr>
          </a:p>
        </p:txBody>
      </p:sp>
      <p:pic>
        <p:nvPicPr>
          <p:cNvPr id="71685" name="Picture 6" descr="C:\Users\T06945~1.DAT\AppData\Local\Temp\SNAGHTML41a5e0.PNG"/>
          <p:cNvPicPr>
            <a:picLocks noChangeAspect="1" noChangeArrowheads="1"/>
          </p:cNvPicPr>
          <p:nvPr/>
        </p:nvPicPr>
        <p:blipFill>
          <a:blip r:embed="rId2" cstate="print"/>
          <a:srcRect/>
          <a:stretch>
            <a:fillRect/>
          </a:stretch>
        </p:blipFill>
        <p:spPr bwMode="auto">
          <a:xfrm>
            <a:off x="1317625" y="2135188"/>
            <a:ext cx="7140575" cy="4043362"/>
          </a:xfrm>
          <a:prstGeom prst="rect">
            <a:avLst/>
          </a:prstGeom>
          <a:noFill/>
          <a:ln w="9525">
            <a:noFill/>
            <a:miter lim="800000"/>
            <a:headEnd/>
            <a:tailEnd/>
          </a:ln>
        </p:spPr>
      </p:pic>
      <p:sp>
        <p:nvSpPr>
          <p:cNvPr id="7168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71687"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8A0B1F5B-92E3-4587-B518-9CD3F2465045}"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pPr eaLnBrk="1" hangingPunct="1"/>
            <a:r>
              <a:rPr lang="de-DE" smtClean="0"/>
              <a:t>Zusammenspiel Rechnungswesen und Auftragswesen</a:t>
            </a:r>
            <a:br>
              <a:rPr lang="de-DE" smtClean="0"/>
            </a:br>
            <a:r>
              <a:rPr lang="de-DE" sz="1800" smtClean="0"/>
              <a:t>Erstellen der Schlussrechnung im Auftragswesen</a:t>
            </a:r>
          </a:p>
        </p:txBody>
      </p:sp>
      <p:sp>
        <p:nvSpPr>
          <p:cNvPr id="72707" name="Inhaltsplatzhalter 2"/>
          <p:cNvSpPr>
            <a:spLocks noGrp="1"/>
          </p:cNvSpPr>
          <p:nvPr>
            <p:ph idx="1"/>
          </p:nvPr>
        </p:nvSpPr>
        <p:spPr>
          <a:xfrm>
            <a:off x="617538" y="1441450"/>
            <a:ext cx="4371975" cy="5164138"/>
          </a:xfrm>
        </p:spPr>
        <p:txBody>
          <a:bodyPr/>
          <a:lstStyle/>
          <a:p>
            <a:pPr eaLnBrk="1" hangingPunct="1">
              <a:buFont typeface="Wingdings" pitchFamily="2" charset="2"/>
              <a:buChar char="Ø"/>
            </a:pPr>
            <a:r>
              <a:rPr lang="de-DE" smtClean="0"/>
              <a:t>Die Schlussrechnung kann als Folgebeleg (z. B. einer Auftragsbestätigung) oder als neuer Beleg erfasst werden. </a:t>
            </a:r>
          </a:p>
          <a:p>
            <a:pPr eaLnBrk="1" hangingPunct="1">
              <a:buFont typeface="Wingdings" pitchFamily="2" charset="2"/>
              <a:buChar char="Ø"/>
            </a:pPr>
            <a:r>
              <a:rPr lang="de-DE" smtClean="0"/>
              <a:t>Die Auftragsnummer des Vorgangs muss erfasst werden.</a:t>
            </a:r>
          </a:p>
          <a:p>
            <a:pPr eaLnBrk="1" hangingPunct="1">
              <a:buFont typeface="Wingdings" pitchFamily="2" charset="2"/>
              <a:buChar char="Ø"/>
            </a:pPr>
            <a:r>
              <a:rPr lang="de-DE" smtClean="0"/>
              <a:t>Aktivieren Sie im rechten Zusatzbereich unter </a:t>
            </a:r>
            <a:r>
              <a:rPr lang="de-DE" u="sng" smtClean="0">
                <a:latin typeface="Albertville"/>
              </a:rPr>
              <a:t>Einstellungen zum Beleg</a:t>
            </a:r>
            <a:r>
              <a:rPr lang="de-DE" smtClean="0"/>
              <a:t> das Kontrollkästchen </a:t>
            </a:r>
            <a:r>
              <a:rPr lang="de-DE" u="sng" smtClean="0">
                <a:latin typeface="Albertville"/>
              </a:rPr>
              <a:t>Schlussrechnung</a:t>
            </a:r>
            <a:r>
              <a:rPr lang="de-DE" smtClean="0"/>
              <a:t>.</a:t>
            </a:r>
          </a:p>
          <a:p>
            <a:pPr eaLnBrk="1" hangingPunct="1">
              <a:buFont typeface="Wingdings" pitchFamily="2" charset="2"/>
              <a:buChar char="Ø"/>
            </a:pPr>
            <a:r>
              <a:rPr lang="de-DE" smtClean="0"/>
              <a:t>Vom Kunden geleistete Zahlungen werden auf der Schlussrechnung ausgewiesen und vom Endbetrag der Rechnung abgezogen.</a:t>
            </a:r>
          </a:p>
          <a:p>
            <a:pPr eaLnBrk="1" hangingPunct="1">
              <a:buFont typeface="Wingdings" pitchFamily="2" charset="2"/>
              <a:buChar char="Ø"/>
            </a:pPr>
            <a:endParaRPr lang="de-DE" smtClean="0"/>
          </a:p>
        </p:txBody>
      </p:sp>
      <p:sp>
        <p:nvSpPr>
          <p:cNvPr id="7270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A02BB19-B72D-4421-8A0D-BC931FB98687}" type="slidenum">
              <a:rPr lang="de-DE" smtClean="0">
                <a:solidFill>
                  <a:srgbClr val="000000"/>
                </a:solidFill>
              </a:rPr>
              <a:pPr algn="r" eaLnBrk="1" hangingPunct="1">
                <a:lnSpc>
                  <a:spcPct val="100000"/>
                </a:lnSpc>
                <a:defRPr/>
              </a:pPr>
              <a:t>57</a:t>
            </a:fld>
            <a:endParaRPr lang="de-DE" smtClean="0">
              <a:solidFill>
                <a:srgbClr val="000000"/>
              </a:solidFill>
            </a:endParaRPr>
          </a:p>
        </p:txBody>
      </p:sp>
      <p:pic>
        <p:nvPicPr>
          <p:cNvPr id="72709" name="Picture 2" descr="C:\Users\T06945~1.DAT\AppData\Local\Temp\SNAGHTML1f76b69.PNG"/>
          <p:cNvPicPr>
            <a:picLocks noChangeAspect="1" noChangeArrowheads="1"/>
          </p:cNvPicPr>
          <p:nvPr/>
        </p:nvPicPr>
        <p:blipFill>
          <a:blip r:embed="rId2" cstate="print"/>
          <a:srcRect/>
          <a:stretch>
            <a:fillRect/>
          </a:stretch>
        </p:blipFill>
        <p:spPr bwMode="auto">
          <a:xfrm>
            <a:off x="146050" y="-487363"/>
            <a:ext cx="3790950" cy="1019176"/>
          </a:xfrm>
          <a:prstGeom prst="rect">
            <a:avLst/>
          </a:prstGeom>
          <a:noFill/>
          <a:ln w="9525">
            <a:noFill/>
            <a:miter lim="800000"/>
            <a:headEnd/>
            <a:tailEnd/>
          </a:ln>
        </p:spPr>
      </p:pic>
      <p:pic>
        <p:nvPicPr>
          <p:cNvPr id="72710" name="Picture 3"/>
          <p:cNvPicPr>
            <a:picLocks noChangeAspect="1" noChangeArrowheads="1"/>
          </p:cNvPicPr>
          <p:nvPr/>
        </p:nvPicPr>
        <p:blipFill>
          <a:blip r:embed="rId3" cstate="print"/>
          <a:srcRect/>
          <a:stretch>
            <a:fillRect/>
          </a:stretch>
        </p:blipFill>
        <p:spPr bwMode="auto">
          <a:xfrm>
            <a:off x="5207000" y="1422400"/>
            <a:ext cx="7099300" cy="5187950"/>
          </a:xfrm>
          <a:prstGeom prst="rect">
            <a:avLst/>
          </a:prstGeom>
          <a:noFill/>
          <a:ln w="9525">
            <a:noFill/>
            <a:miter lim="800000"/>
            <a:headEnd/>
            <a:tailEnd/>
          </a:ln>
          <a:effectLst/>
        </p:spPr>
      </p:pic>
      <p:sp>
        <p:nvSpPr>
          <p:cNvPr id="72711"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72712"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E4F879FB-2FA6-44B0-9BBA-24A7A03B88B3}"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liennummernplatzhalter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212C4580-2D22-4C9C-AA79-1359F34696AE}" type="slidenum">
              <a:rPr lang="de-DE" smtClean="0"/>
              <a:pPr algn="r" eaLnBrk="1" hangingPunct="1">
                <a:lnSpc>
                  <a:spcPct val="100000"/>
                </a:lnSpc>
                <a:defRPr/>
              </a:pPr>
              <a:t>58</a:t>
            </a:fld>
            <a:endParaRPr lang="de-DE" smtClean="0"/>
          </a:p>
        </p:txBody>
      </p:sp>
      <p:sp>
        <p:nvSpPr>
          <p:cNvPr id="73731" name="Rectangle 2"/>
          <p:cNvSpPr>
            <a:spLocks noChangeArrowheads="1"/>
          </p:cNvSpPr>
          <p:nvPr/>
        </p:nvSpPr>
        <p:spPr bwMode="auto">
          <a:xfrm>
            <a:off x="0" y="0"/>
            <a:ext cx="13004800" cy="7315200"/>
          </a:xfrm>
          <a:prstGeom prst="rect">
            <a:avLst/>
          </a:prstGeom>
          <a:solidFill>
            <a:srgbClr val="EFEFEF"/>
          </a:solidFill>
          <a:ln w="9525" algn="ctr">
            <a:noFill/>
            <a:miter lim="800000"/>
            <a:headEnd/>
            <a:tailEnd/>
          </a:ln>
          <a:effectLst/>
        </p:spPr>
        <p:txBody>
          <a:bodyPr anchor="ctr">
            <a:spAutoFit/>
          </a:bodyPr>
          <a:lstStyle/>
          <a:p>
            <a:pPr algn="ctr">
              <a:lnSpc>
                <a:spcPct val="90000"/>
              </a:lnSpc>
            </a:pPr>
            <a:endParaRPr lang="de-DE"/>
          </a:p>
        </p:txBody>
      </p:sp>
      <p:pic>
        <p:nvPicPr>
          <p:cNvPr id="73732" name="Picture 3" descr="DALO_Claim_2c_50mm"/>
          <p:cNvPicPr>
            <a:picLocks noChangeAspect="1" noChangeArrowheads="1"/>
          </p:cNvPicPr>
          <p:nvPr/>
        </p:nvPicPr>
        <p:blipFill>
          <a:blip r:embed="rId2" cstate="print"/>
          <a:srcRect/>
          <a:stretch>
            <a:fillRect/>
          </a:stretch>
        </p:blipFill>
        <p:spPr bwMode="auto">
          <a:xfrm>
            <a:off x="4368800" y="2217738"/>
            <a:ext cx="4221163" cy="2498725"/>
          </a:xfrm>
          <a:prstGeom prst="rect">
            <a:avLst/>
          </a:prstGeom>
          <a:noFill/>
          <a:ln w="9525">
            <a:noFill/>
            <a:miter lim="800000"/>
            <a:headEnd/>
            <a:tailEnd/>
          </a:ln>
        </p:spPr>
      </p:pic>
      <p:sp>
        <p:nvSpPr>
          <p:cNvPr id="73733"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D5F92DC2-31BB-4A32-9A8E-37E630CE5926}" type="datetime1">
              <a:rPr lang="de-DE" smtClean="0"/>
              <a:pPr algn="l" eaLnBrk="1" hangingPunct="1">
                <a:lnSpc>
                  <a:spcPct val="100000"/>
                </a:lnSpc>
                <a:defRPr/>
              </a:pPr>
              <a:t>02.12.2014</a:t>
            </a:fld>
            <a:endParaRPr lang="de-DE" smtClean="0"/>
          </a:p>
        </p:txBody>
      </p:sp>
      <p:sp>
        <p:nvSpPr>
          <p:cNvPr id="73734" name="Fußzeilenplatzhalter 2"/>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hteck 6"/>
          <p:cNvSpPr>
            <a:spLocks noChangeArrowheads="1"/>
          </p:cNvSpPr>
          <p:nvPr/>
        </p:nvSpPr>
        <p:spPr bwMode="auto">
          <a:xfrm>
            <a:off x="469900" y="2103438"/>
            <a:ext cx="11288713" cy="792162"/>
          </a:xfrm>
          <a:prstGeom prst="rect">
            <a:avLst/>
          </a:prstGeom>
          <a:solidFill>
            <a:schemeClr val="accent1"/>
          </a:solidFill>
          <a:ln w="9525" algn="ctr">
            <a:noFill/>
            <a:round/>
            <a:headEnd/>
            <a:tailEnd/>
          </a:ln>
          <a:effectLst/>
        </p:spPr>
        <p:txBody>
          <a:bodyPr lIns="90000" tIns="46800" rIns="90000" bIns="46800" anchor="ctr"/>
          <a:lstStyle/>
          <a:p>
            <a:pPr defTabSz="1177925">
              <a:lnSpc>
                <a:spcPct val="90000"/>
              </a:lnSpc>
            </a:pPr>
            <a:endParaRPr lang="de-DE" sz="1600">
              <a:solidFill>
                <a:srgbClr val="000000"/>
              </a:solidFill>
            </a:endParaRPr>
          </a:p>
        </p:txBody>
      </p:sp>
      <p:sp>
        <p:nvSpPr>
          <p:cNvPr id="20483"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329BEA0C-E9F6-416C-9DF8-A2C33155B313}" type="slidenum">
              <a:rPr lang="de-DE" smtClean="0">
                <a:solidFill>
                  <a:srgbClr val="000000"/>
                </a:solidFill>
              </a:rPr>
              <a:pPr algn="r" eaLnBrk="1" hangingPunct="1">
                <a:lnSpc>
                  <a:spcPct val="100000"/>
                </a:lnSpc>
                <a:defRPr/>
              </a:pPr>
              <a:t>6</a:t>
            </a:fld>
            <a:endParaRPr lang="de-DE" smtClean="0">
              <a:solidFill>
                <a:srgbClr val="000000"/>
              </a:solidFill>
            </a:endParaRPr>
          </a:p>
        </p:txBody>
      </p:sp>
      <p:sp>
        <p:nvSpPr>
          <p:cNvPr id="20484" name="Rectangle 2"/>
          <p:cNvSpPr>
            <a:spLocks noGrp="1" noChangeArrowheads="1"/>
          </p:cNvSpPr>
          <p:nvPr>
            <p:ph type="title"/>
          </p:nvPr>
        </p:nvSpPr>
        <p:spPr>
          <a:xfrm>
            <a:off x="666750" y="344488"/>
            <a:ext cx="10034588" cy="920750"/>
          </a:xfrm>
        </p:spPr>
        <p:txBody>
          <a:bodyPr anchor="b"/>
          <a:lstStyle/>
          <a:p>
            <a:pPr eaLnBrk="1" hangingPunct="1"/>
            <a:r>
              <a:rPr lang="de-DE" smtClean="0"/>
              <a:t>Agenda</a:t>
            </a:r>
            <a:br>
              <a:rPr lang="de-DE" smtClean="0"/>
            </a:br>
            <a:endParaRPr lang="de-DE" smtClean="0"/>
          </a:p>
        </p:txBody>
      </p:sp>
      <p:sp>
        <p:nvSpPr>
          <p:cNvPr id="20485" name="Rectangle 3"/>
          <p:cNvSpPr>
            <a:spLocks noGrp="1" noChangeArrowheads="1"/>
          </p:cNvSpPr>
          <p:nvPr>
            <p:ph type="body" idx="1"/>
          </p:nvPr>
        </p:nvSpPr>
        <p:spPr>
          <a:xfrm>
            <a:off x="665163" y="1570038"/>
            <a:ext cx="11852275" cy="5218112"/>
          </a:xfrm>
        </p:spPr>
        <p:txBody>
          <a:bodyPr/>
          <a:lstStyle/>
          <a:p>
            <a:pPr eaLnBrk="1" hangingPunct="1">
              <a:buFont typeface="Wingdings" pitchFamily="2" charset="2"/>
              <a:buChar char="Ø"/>
            </a:pPr>
            <a:r>
              <a:rPr lang="de-DE" sz="2800" smtClean="0"/>
              <a:t>Anzahlungen und deren Besonderheiten in der Praxis</a:t>
            </a:r>
          </a:p>
          <a:p>
            <a:pPr eaLnBrk="1" hangingPunct="1">
              <a:buFont typeface="Wingdings" pitchFamily="2" charset="2"/>
              <a:buChar char="Ø"/>
            </a:pPr>
            <a:r>
              <a:rPr lang="de-DE" sz="2800" smtClean="0"/>
              <a:t>Unterstützung durch die DATEV-Programme - Überblick</a:t>
            </a:r>
          </a:p>
          <a:p>
            <a:pPr eaLnBrk="1" hangingPunct="1">
              <a:buFont typeface="Wingdings" pitchFamily="2" charset="2"/>
              <a:buChar char="Ø"/>
            </a:pPr>
            <a:r>
              <a:rPr lang="de-DE" sz="2800" smtClean="0"/>
              <a:t>Mögliche Buchungsvarianten</a:t>
            </a:r>
          </a:p>
          <a:p>
            <a:pPr eaLnBrk="1" hangingPunct="1">
              <a:buFont typeface="Wingdings" pitchFamily="2" charset="2"/>
              <a:buChar char="Ø"/>
            </a:pPr>
            <a:r>
              <a:rPr lang="de-DE" sz="2800" smtClean="0"/>
              <a:t>Umsetzung in den Rechnungswesen-Programmen</a:t>
            </a:r>
          </a:p>
          <a:p>
            <a:pPr eaLnBrk="1" hangingPunct="1">
              <a:buFont typeface="Wingdings" pitchFamily="2" charset="2"/>
              <a:buChar char="Ø"/>
            </a:pPr>
            <a:r>
              <a:rPr lang="de-DE" sz="2800" smtClean="0"/>
              <a:t>Zusammenspiel Rechnungswesen und Auftragswesen</a:t>
            </a:r>
          </a:p>
          <a:p>
            <a:pPr eaLnBrk="1" hangingPunct="1"/>
            <a:endParaRPr lang="de-DE" smtClean="0"/>
          </a:p>
          <a:p>
            <a:pPr eaLnBrk="1" hangingPunct="1"/>
            <a:endParaRPr lang="de-DE" smtClean="0"/>
          </a:p>
          <a:p>
            <a:pPr eaLnBrk="1" hangingPunct="1"/>
            <a:endParaRPr lang="de-DE" smtClean="0"/>
          </a:p>
        </p:txBody>
      </p:sp>
      <p:sp>
        <p:nvSpPr>
          <p:cNvPr id="20486"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0487"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30FA445B-E0F7-46B9-9070-2E1BB76AB129}"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598488" y="417513"/>
            <a:ext cx="10034587" cy="920750"/>
          </a:xfrm>
        </p:spPr>
        <p:txBody>
          <a:bodyPr anchor="b"/>
          <a:lstStyle/>
          <a:p>
            <a:pPr eaLnBrk="1" hangingPunct="1"/>
            <a:r>
              <a:rPr lang="de-DE" smtClean="0">
                <a:solidFill>
                  <a:schemeClr val="tx1"/>
                </a:solidFill>
              </a:rPr>
              <a:t/>
            </a:r>
            <a:br>
              <a:rPr lang="de-DE" smtClean="0">
                <a:solidFill>
                  <a:schemeClr val="tx1"/>
                </a:solidFill>
              </a:rPr>
            </a:br>
            <a:r>
              <a:rPr lang="de-DE" smtClean="0">
                <a:solidFill>
                  <a:schemeClr val="tx1"/>
                </a:solidFill>
              </a:rPr>
              <a:t/>
            </a:r>
            <a:br>
              <a:rPr lang="de-DE" smtClean="0">
                <a:solidFill>
                  <a:schemeClr val="tx1"/>
                </a:solidFill>
              </a:rPr>
            </a:br>
            <a:r>
              <a:rPr lang="de-DE" smtClean="0">
                <a:solidFill>
                  <a:schemeClr val="tx1"/>
                </a:solidFill>
              </a:rPr>
              <a:t/>
            </a:r>
            <a:br>
              <a:rPr lang="de-DE" smtClean="0">
                <a:solidFill>
                  <a:schemeClr val="tx1"/>
                </a:solidFill>
              </a:rPr>
            </a:br>
            <a:r>
              <a:rPr lang="de-DE" smtClean="0">
                <a:solidFill>
                  <a:schemeClr val="tx1"/>
                </a:solidFill>
              </a:rPr>
              <a:t>Anzahlungen</a:t>
            </a:r>
            <a:br>
              <a:rPr lang="de-DE" smtClean="0">
                <a:solidFill>
                  <a:schemeClr val="tx1"/>
                </a:solidFill>
              </a:rPr>
            </a:br>
            <a:r>
              <a:rPr lang="de-DE" sz="1800" smtClean="0">
                <a:solidFill>
                  <a:schemeClr val="tx1"/>
                </a:solidFill>
              </a:rPr>
              <a:t>Unterstützung durch die DATEV-Programme - Überblick</a:t>
            </a:r>
            <a:br>
              <a:rPr lang="de-DE" sz="1800" smtClean="0">
                <a:solidFill>
                  <a:schemeClr val="tx1"/>
                </a:solidFill>
              </a:rPr>
            </a:br>
            <a:endParaRPr lang="de-DE" sz="1800" smtClean="0">
              <a:solidFill>
                <a:schemeClr val="tx1"/>
              </a:solidFill>
            </a:endParaRPr>
          </a:p>
        </p:txBody>
      </p:sp>
      <p:sp>
        <p:nvSpPr>
          <p:cNvPr id="21507" name="Inhaltsplatzhalter 2"/>
          <p:cNvSpPr>
            <a:spLocks noGrp="1"/>
          </p:cNvSpPr>
          <p:nvPr>
            <p:ph idx="1"/>
          </p:nvPr>
        </p:nvSpPr>
        <p:spPr>
          <a:xfrm>
            <a:off x="669925" y="1425575"/>
            <a:ext cx="11212513" cy="5164138"/>
          </a:xfrm>
        </p:spPr>
        <p:txBody>
          <a:bodyPr/>
          <a:lstStyle/>
          <a:p>
            <a:pPr eaLnBrk="1" hangingPunct="1">
              <a:buFont typeface="Wingdings" pitchFamily="2" charset="2"/>
              <a:buChar char="Ø"/>
            </a:pPr>
            <a:r>
              <a:rPr lang="de-DE" sz="1600" smtClean="0"/>
              <a:t>Die Erfassung bzw. Überwachung erhaltener Anzahlungen stellen in der Finanzbuchführung einen zusätzlichen </a:t>
            </a:r>
            <a:r>
              <a:rPr lang="de-DE" sz="1600" b="1" smtClean="0"/>
              <a:t>Aufwand</a:t>
            </a:r>
            <a:r>
              <a:rPr lang="de-DE" sz="1600" smtClean="0"/>
              <a:t> dar:</a:t>
            </a:r>
            <a:br>
              <a:rPr lang="de-DE" sz="1600" smtClean="0"/>
            </a:br>
            <a:endParaRPr lang="de-DE" sz="1600" smtClean="0"/>
          </a:p>
          <a:p>
            <a:pPr lvl="1" eaLnBrk="1" hangingPunct="1">
              <a:buFont typeface="Symbol" pitchFamily="18" charset="2"/>
              <a:buChar char="-"/>
            </a:pPr>
            <a:r>
              <a:rPr lang="de-DE" sz="1600" smtClean="0"/>
              <a:t>Umsatzsteuerrechtliche Umbuchungen beim Geldeingang der Anzahlungen.</a:t>
            </a:r>
          </a:p>
          <a:p>
            <a:pPr lvl="1" eaLnBrk="1" hangingPunct="1">
              <a:buFont typeface="Symbol" pitchFamily="18" charset="2"/>
              <a:buChar char="-"/>
            </a:pPr>
            <a:r>
              <a:rPr lang="de-DE" sz="1600" smtClean="0"/>
              <a:t>Abstimmarbeiten und Umbuchungen beim Erstellen und Buchen der Schlussrechnung.</a:t>
            </a:r>
            <a:br>
              <a:rPr lang="de-DE" sz="1600" smtClean="0"/>
            </a:br>
            <a:r>
              <a:rPr lang="de-DE" sz="1600" smtClean="0"/>
              <a:t/>
            </a:r>
            <a:br>
              <a:rPr lang="de-DE" sz="1600" smtClean="0"/>
            </a:br>
            <a:endParaRPr lang="de-DE" sz="1600" smtClean="0"/>
          </a:p>
          <a:p>
            <a:pPr eaLnBrk="1" hangingPunct="1">
              <a:buFont typeface="Wingdings" pitchFamily="2" charset="2"/>
              <a:buChar char="Ø"/>
            </a:pPr>
            <a:r>
              <a:rPr lang="de-DE" sz="1600" smtClean="0">
                <a:solidFill>
                  <a:srgbClr val="000000"/>
                </a:solidFill>
              </a:rPr>
              <a:t>Um Sie unterjährig bei diesen Tätigkeiten besser zu unterstützen, wurden die DATEV-Programme um die Komponente „Anzahlungen“ erweitert. </a:t>
            </a:r>
            <a:r>
              <a:rPr lang="de-DE" sz="1600" smtClean="0"/>
              <a:t>In den folgenden Ausführungen lernen Sie den </a:t>
            </a:r>
            <a:r>
              <a:rPr lang="de-DE" sz="1600" b="1" smtClean="0"/>
              <a:t>Nutzen</a:t>
            </a:r>
            <a:r>
              <a:rPr lang="de-DE" sz="1600" smtClean="0"/>
              <a:t> der Anzahlungs-Lösung für Sie kennen und erhalten zunächst einen Überblick:</a:t>
            </a:r>
            <a:br>
              <a:rPr lang="de-DE" sz="1600" smtClean="0"/>
            </a:br>
            <a:endParaRPr lang="de-DE" sz="1600" smtClean="0"/>
          </a:p>
          <a:p>
            <a:pPr lvl="1" eaLnBrk="1" hangingPunct="1">
              <a:buFont typeface="Symbol" pitchFamily="18" charset="2"/>
              <a:buChar char="-"/>
            </a:pPr>
            <a:r>
              <a:rPr lang="de-DE" sz="1600" smtClean="0"/>
              <a:t>zu Programmfunktionalitäten für eine komfortable Bearbeitung der erhaltenen Anzahlungen </a:t>
            </a:r>
          </a:p>
          <a:p>
            <a:pPr lvl="1" eaLnBrk="1" hangingPunct="1">
              <a:buFont typeface="Symbol" pitchFamily="18" charset="2"/>
              <a:buChar char="-"/>
            </a:pPr>
            <a:r>
              <a:rPr lang="de-DE" sz="1600" smtClean="0"/>
              <a:t>zum Zusammenspiel der DATEV-Programme.</a:t>
            </a:r>
            <a:br>
              <a:rPr lang="de-DE" sz="1600" smtClean="0"/>
            </a:br>
            <a:endParaRPr lang="de-DE" sz="1600" smtClean="0"/>
          </a:p>
          <a:p>
            <a:pPr eaLnBrk="1" hangingPunct="1">
              <a:buFont typeface="Wingdings" pitchFamily="2" charset="2"/>
              <a:buChar char="Ø"/>
            </a:pPr>
            <a:endParaRPr lang="de-DE" sz="1600" smtClean="0">
              <a:solidFill>
                <a:srgbClr val="C00000"/>
              </a:solidFill>
            </a:endParaRPr>
          </a:p>
        </p:txBody>
      </p:sp>
      <p:sp>
        <p:nvSpPr>
          <p:cNvPr id="21508"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443CC297-3BC6-4C5A-B0C7-A4CF90865B4C}" type="slidenum">
              <a:rPr lang="de-DE" smtClean="0">
                <a:solidFill>
                  <a:srgbClr val="000000"/>
                </a:solidFill>
              </a:rPr>
              <a:pPr algn="r" eaLnBrk="1" hangingPunct="1">
                <a:lnSpc>
                  <a:spcPct val="100000"/>
                </a:lnSpc>
                <a:defRPr/>
              </a:pPr>
              <a:t>7</a:t>
            </a:fld>
            <a:endParaRPr lang="de-DE" smtClean="0">
              <a:solidFill>
                <a:srgbClr val="000000"/>
              </a:solidFill>
            </a:endParaRPr>
          </a:p>
        </p:txBody>
      </p:sp>
      <p:sp>
        <p:nvSpPr>
          <p:cNvPr id="21509"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1510"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15BF94F9-C7EF-4A32-83DC-4BEEB654872E}"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a:xfrm>
            <a:off x="669925" y="344488"/>
            <a:ext cx="10031413" cy="920750"/>
          </a:xfrm>
        </p:spPr>
        <p:txBody>
          <a:bodyPr/>
          <a:lstStyle/>
          <a:p>
            <a:pPr eaLnBrk="1" hangingPunct="1"/>
            <a:r>
              <a:rPr lang="de-DE" smtClean="0">
                <a:solidFill>
                  <a:schemeClr val="tx1"/>
                </a:solidFill>
              </a:rPr>
              <a:t>Anzahlungen</a:t>
            </a:r>
            <a:br>
              <a:rPr lang="de-DE" smtClean="0">
                <a:solidFill>
                  <a:schemeClr val="tx1"/>
                </a:solidFill>
              </a:rPr>
            </a:br>
            <a:r>
              <a:rPr lang="de-DE" sz="1800" smtClean="0">
                <a:solidFill>
                  <a:schemeClr val="tx1"/>
                </a:solidFill>
              </a:rPr>
              <a:t>Unterstützung durch die DATEV-Programme - Überblick</a:t>
            </a:r>
            <a:endParaRPr lang="de-DE" smtClean="0"/>
          </a:p>
        </p:txBody>
      </p:sp>
      <p:sp>
        <p:nvSpPr>
          <p:cNvPr id="3" name="Inhaltsplatzhalter 2"/>
          <p:cNvSpPr>
            <a:spLocks noGrp="1"/>
          </p:cNvSpPr>
          <p:nvPr>
            <p:ph idx="1"/>
          </p:nvPr>
        </p:nvSpPr>
        <p:spPr>
          <a:xfrm>
            <a:off x="617538" y="1281113"/>
            <a:ext cx="11852275" cy="5324475"/>
          </a:xfrm>
        </p:spPr>
        <p:txBody>
          <a:bodyPr/>
          <a:lstStyle/>
          <a:p>
            <a:pPr marL="0" indent="0" eaLnBrk="1" hangingPunct="1">
              <a:buFont typeface="Wingdings" pitchFamily="2" charset="2"/>
              <a:buNone/>
              <a:defRPr/>
            </a:pPr>
            <a:r>
              <a:rPr lang="de-DE" sz="1600" dirty="0" smtClean="0"/>
              <a:t>Das Programm unterstützt Sie mit folgenden Funktionen: </a:t>
            </a:r>
            <a:br>
              <a:rPr lang="de-DE" sz="1600" dirty="0" smtClean="0"/>
            </a:br>
            <a:endParaRPr lang="de-DE" sz="1600" dirty="0" smtClean="0"/>
          </a:p>
          <a:p>
            <a:pPr eaLnBrk="1" hangingPunct="1">
              <a:buFont typeface="Wingdings" pitchFamily="2" charset="2"/>
              <a:buChar char="Ø"/>
              <a:defRPr/>
            </a:pPr>
            <a:r>
              <a:rPr lang="de-DE" sz="1600" b="1" dirty="0" smtClean="0"/>
              <a:t>Buchungen automatisch vom Programm erzeugen</a:t>
            </a:r>
            <a:br>
              <a:rPr lang="de-DE" sz="1600" b="1" dirty="0" smtClean="0"/>
            </a:br>
            <a:r>
              <a:rPr lang="de-DE" sz="1600" b="1" dirty="0" smtClean="0"/>
              <a:t/>
            </a:r>
            <a:br>
              <a:rPr lang="de-DE" sz="1600" b="1" dirty="0" smtClean="0"/>
            </a:br>
            <a:r>
              <a:rPr lang="de-DE" sz="1600" dirty="0" smtClean="0"/>
              <a:t>In Abhängigkeit des Buchungsverhaltens können vom Programm automatisch Buchungen erzeugt werden:</a:t>
            </a:r>
            <a:br>
              <a:rPr lang="de-DE" sz="1600" dirty="0" smtClean="0"/>
            </a:br>
            <a:r>
              <a:rPr lang="de-DE" sz="1600" dirty="0" smtClean="0"/>
              <a:t>-  beim Geldeingang der Anzahlung und</a:t>
            </a:r>
            <a:br>
              <a:rPr lang="de-DE" sz="1600" dirty="0" smtClean="0"/>
            </a:br>
            <a:r>
              <a:rPr lang="de-DE" sz="1600" dirty="0" smtClean="0"/>
              <a:t>-  beim Buchen der Schlussrechnung zur Auflösung der Anzahlung.</a:t>
            </a:r>
            <a:br>
              <a:rPr lang="de-DE" sz="1600" dirty="0" smtClean="0"/>
            </a:br>
            <a:endParaRPr lang="de-DE" sz="1600" dirty="0" smtClean="0"/>
          </a:p>
          <a:p>
            <a:pPr eaLnBrk="1" hangingPunct="1">
              <a:buFont typeface="Wingdings" pitchFamily="2" charset="2"/>
              <a:buChar char="Ø"/>
              <a:defRPr/>
            </a:pPr>
            <a:r>
              <a:rPr lang="de-DE" sz="1600" b="1" dirty="0" smtClean="0"/>
              <a:t>Zusammenhang über alle Buchungen eines Auftrags anhand einer Auftragsnummer</a:t>
            </a:r>
            <a:r>
              <a:rPr lang="de-DE" sz="1600" dirty="0" smtClean="0"/>
              <a:t/>
            </a:r>
            <a:br>
              <a:rPr lang="de-DE" sz="1600" dirty="0" smtClean="0"/>
            </a:br>
            <a:r>
              <a:rPr lang="de-DE" sz="1600" dirty="0" smtClean="0"/>
              <a:t/>
            </a:r>
            <a:br>
              <a:rPr lang="de-DE" sz="1600" dirty="0" smtClean="0"/>
            </a:br>
            <a:r>
              <a:rPr lang="de-DE" sz="1600" dirty="0" smtClean="0"/>
              <a:t>Die Auftragsnummer bildet eine „Klammer“ um die Buchungen, die zum gleichen Auftrag gehören. Sie stellt die notwendige Verbindung zwischen der Abschlags- und der Schlussrechnung her und gibt Ihnen einen buchhalterischen Überblick zum jeweiligen Auftrag oder Projekt.</a:t>
            </a:r>
            <a:br>
              <a:rPr lang="de-DE" sz="1600" dirty="0" smtClean="0"/>
            </a:br>
            <a:endParaRPr lang="de-DE" sz="1600" dirty="0" smtClean="0"/>
          </a:p>
          <a:p>
            <a:pPr eaLnBrk="1" hangingPunct="1">
              <a:buFont typeface="Wingdings" pitchFamily="2" charset="2"/>
              <a:buChar char="Ø"/>
              <a:defRPr/>
            </a:pPr>
            <a:r>
              <a:rPr lang="de-DE" sz="1600" b="1" dirty="0" smtClean="0"/>
              <a:t>Übernahme </a:t>
            </a:r>
            <a:r>
              <a:rPr lang="de-DE" sz="1600" b="1" dirty="0"/>
              <a:t>der Anzahlungsinformationen aus Auftragswesen und anderen </a:t>
            </a:r>
            <a:r>
              <a:rPr lang="de-DE" sz="1600" b="1" dirty="0" smtClean="0"/>
              <a:t>Vorsystemen</a:t>
            </a:r>
            <a:br>
              <a:rPr lang="de-DE" sz="1600" b="1" dirty="0" smtClean="0"/>
            </a:br>
            <a:r>
              <a:rPr lang="de-DE" sz="1600" dirty="0"/>
              <a:t/>
            </a:r>
            <a:br>
              <a:rPr lang="de-DE" sz="1600" dirty="0"/>
            </a:br>
            <a:r>
              <a:rPr lang="de-DE" sz="1600" dirty="0"/>
              <a:t>Beim Erfassen einer Abschlagsrechnung im Auftragswesen werden die Anzahlungsinformationen automatisch übergeben. Auch im Rahmen des Imports von Buchungen (DATEV- oder ASCII-Format) können Anzahlungsinformationen </a:t>
            </a:r>
            <a:r>
              <a:rPr lang="de-DE" sz="1600" dirty="0" smtClean="0"/>
              <a:t>übernommen </a:t>
            </a:r>
            <a:r>
              <a:rPr lang="de-DE" sz="1600" dirty="0"/>
              <a:t>werden</a:t>
            </a:r>
            <a:r>
              <a:rPr lang="de-DE" sz="1600" dirty="0" smtClean="0"/>
              <a:t>.</a:t>
            </a:r>
            <a:br>
              <a:rPr lang="de-DE" sz="1600" dirty="0" smtClean="0"/>
            </a:br>
            <a:endParaRPr lang="de-DE" sz="1600" dirty="0">
              <a:solidFill>
                <a:srgbClr val="C00000"/>
              </a:solidFill>
            </a:endParaRPr>
          </a:p>
          <a:p>
            <a:pPr eaLnBrk="1" hangingPunct="1">
              <a:defRPr/>
            </a:pPr>
            <a:endParaRPr lang="de-DE" sz="1600" dirty="0">
              <a:solidFill>
                <a:srgbClr val="C00000"/>
              </a:solidFill>
            </a:endParaRPr>
          </a:p>
          <a:p>
            <a:pPr eaLnBrk="1" hangingPunct="1">
              <a:buFont typeface="Wingdings" pitchFamily="2" charset="2"/>
              <a:buChar char="Ø"/>
              <a:defRPr/>
            </a:pPr>
            <a:endParaRPr lang="de-DE" dirty="0" smtClean="0"/>
          </a:p>
        </p:txBody>
      </p:sp>
      <p:sp>
        <p:nvSpPr>
          <p:cNvPr id="22532" name="Foliennummernplatzhalt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5AFF636-FAEF-462A-ADEE-C230B9F226D5}" type="slidenum">
              <a:rPr lang="de-DE" smtClean="0">
                <a:solidFill>
                  <a:srgbClr val="000000"/>
                </a:solidFill>
              </a:rPr>
              <a:pPr algn="r" eaLnBrk="1" hangingPunct="1">
                <a:lnSpc>
                  <a:spcPct val="100000"/>
                </a:lnSpc>
                <a:defRPr/>
              </a:pPr>
              <a:t>8</a:t>
            </a:fld>
            <a:endParaRPr lang="de-DE" smtClean="0">
              <a:solidFill>
                <a:srgbClr val="000000"/>
              </a:solidFill>
            </a:endParaRPr>
          </a:p>
        </p:txBody>
      </p:sp>
      <p:sp>
        <p:nvSpPr>
          <p:cNvPr id="22533"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2534" name="Datumsplatzhalter 3"/>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C708B205-92C6-47EE-85B4-191C2F170853}"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bgerundetes Rechteck 4"/>
          <p:cNvSpPr/>
          <p:nvPr/>
        </p:nvSpPr>
        <p:spPr bwMode="auto">
          <a:xfrm>
            <a:off x="454025" y="1604963"/>
            <a:ext cx="12169775" cy="2339975"/>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sp>
        <p:nvSpPr>
          <p:cNvPr id="23555" name="Foliennummernplatzhalter 3"/>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r" eaLnBrk="1" hangingPunct="1">
              <a:lnSpc>
                <a:spcPct val="100000"/>
              </a:lnSpc>
              <a:defRPr/>
            </a:pPr>
            <a:fld id="{9E39A529-CE20-439B-81CD-CDCBA765F2E9}" type="slidenum">
              <a:rPr lang="de-DE" smtClean="0">
                <a:solidFill>
                  <a:srgbClr val="000000"/>
                </a:solidFill>
              </a:rPr>
              <a:pPr algn="r" eaLnBrk="1" hangingPunct="1">
                <a:lnSpc>
                  <a:spcPct val="100000"/>
                </a:lnSpc>
                <a:defRPr/>
              </a:pPr>
              <a:t>9</a:t>
            </a:fld>
            <a:endParaRPr lang="de-DE" smtClean="0">
              <a:solidFill>
                <a:srgbClr val="000000"/>
              </a:solidFill>
            </a:endParaRPr>
          </a:p>
        </p:txBody>
      </p:sp>
      <p:sp>
        <p:nvSpPr>
          <p:cNvPr id="9" name="Abgerundetes Rechteck 8"/>
          <p:cNvSpPr/>
          <p:nvPr/>
        </p:nvSpPr>
        <p:spPr bwMode="auto">
          <a:xfrm>
            <a:off x="454025" y="1336675"/>
            <a:ext cx="4816475" cy="590550"/>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pic>
        <p:nvPicPr>
          <p:cNvPr id="23557" name="Picture 7" descr="PI_Auftragswesen_128x128"/>
          <p:cNvPicPr>
            <a:picLocks noChangeAspect="1" noChangeArrowheads="1"/>
          </p:cNvPicPr>
          <p:nvPr/>
        </p:nvPicPr>
        <p:blipFill>
          <a:blip r:embed="rId3" cstate="print"/>
          <a:srcRect/>
          <a:stretch>
            <a:fillRect/>
          </a:stretch>
        </p:blipFill>
        <p:spPr bwMode="auto">
          <a:xfrm>
            <a:off x="547688" y="1377950"/>
            <a:ext cx="506412" cy="508000"/>
          </a:xfrm>
          <a:prstGeom prst="rect">
            <a:avLst/>
          </a:prstGeom>
          <a:noFill/>
          <a:ln w="9525">
            <a:noFill/>
            <a:miter lim="800000"/>
            <a:headEnd/>
            <a:tailEnd/>
          </a:ln>
        </p:spPr>
      </p:pic>
      <p:sp>
        <p:nvSpPr>
          <p:cNvPr id="23558" name="Textfeld 5"/>
          <p:cNvSpPr txBox="1">
            <a:spLocks noChangeArrowheads="1"/>
          </p:cNvSpPr>
          <p:nvPr/>
        </p:nvSpPr>
        <p:spPr bwMode="auto">
          <a:xfrm>
            <a:off x="1147763" y="1382713"/>
            <a:ext cx="3727450" cy="342900"/>
          </a:xfrm>
          <a:prstGeom prst="rect">
            <a:avLst/>
          </a:prstGeom>
          <a:noFill/>
          <a:ln w="9525">
            <a:noFill/>
            <a:miter lim="800000"/>
            <a:headEnd/>
            <a:tailEnd/>
          </a:ln>
        </p:spPr>
        <p:txBody>
          <a:bodyPr lIns="91431" tIns="45717" rIns="91431" bIns="45717">
            <a:spAutoFit/>
          </a:bodyPr>
          <a:lstStyle/>
          <a:p>
            <a:pPr algn="ctr">
              <a:lnSpc>
                <a:spcPct val="90000"/>
              </a:lnSpc>
            </a:pPr>
            <a:r>
              <a:rPr lang="de-DE" b="1">
                <a:solidFill>
                  <a:srgbClr val="7F7F7F"/>
                </a:solidFill>
              </a:rPr>
              <a:t>Auftragswesen</a:t>
            </a:r>
          </a:p>
        </p:txBody>
      </p:sp>
      <p:sp>
        <p:nvSpPr>
          <p:cNvPr id="15" name="Abgerundetes Rechteck 14"/>
          <p:cNvSpPr/>
          <p:nvPr/>
        </p:nvSpPr>
        <p:spPr bwMode="auto">
          <a:xfrm>
            <a:off x="454025" y="4378325"/>
            <a:ext cx="12169775" cy="2195513"/>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sp>
        <p:nvSpPr>
          <p:cNvPr id="16" name="Abgerundetes Rechteck 15"/>
          <p:cNvSpPr/>
          <p:nvPr/>
        </p:nvSpPr>
        <p:spPr bwMode="auto">
          <a:xfrm>
            <a:off x="454025" y="4073525"/>
            <a:ext cx="4816475" cy="560388"/>
          </a:xfrm>
          <a:prstGeom prst="round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a:extLst/>
        </p:spPr>
        <p:txBody>
          <a:bodyPr lIns="89992" tIns="46795" rIns="89992" bIns="46795" anchor="ctr"/>
          <a:lstStyle/>
          <a:p>
            <a:pPr algn="ctr" defTabSz="1177811">
              <a:lnSpc>
                <a:spcPct val="90000"/>
              </a:lnSpc>
              <a:defRPr/>
            </a:pPr>
            <a:endParaRPr>
              <a:solidFill>
                <a:srgbClr val="000000"/>
              </a:solidFill>
              <a:cs typeface="+mn-cs"/>
            </a:endParaRPr>
          </a:p>
        </p:txBody>
      </p:sp>
      <p:sp>
        <p:nvSpPr>
          <p:cNvPr id="23561" name="Textfeld 17"/>
          <p:cNvSpPr txBox="1">
            <a:spLocks noChangeArrowheads="1"/>
          </p:cNvSpPr>
          <p:nvPr/>
        </p:nvSpPr>
        <p:spPr bwMode="auto">
          <a:xfrm>
            <a:off x="1147763" y="4159250"/>
            <a:ext cx="3727450" cy="342900"/>
          </a:xfrm>
          <a:prstGeom prst="rect">
            <a:avLst/>
          </a:prstGeom>
          <a:noFill/>
          <a:ln w="9525">
            <a:noFill/>
            <a:miter lim="800000"/>
            <a:headEnd/>
            <a:tailEnd/>
          </a:ln>
        </p:spPr>
        <p:txBody>
          <a:bodyPr lIns="91431" tIns="45717" rIns="91431" bIns="45717">
            <a:spAutoFit/>
          </a:bodyPr>
          <a:lstStyle/>
          <a:p>
            <a:pPr algn="ctr">
              <a:lnSpc>
                <a:spcPct val="90000"/>
              </a:lnSpc>
            </a:pPr>
            <a:r>
              <a:rPr lang="de-DE" b="1">
                <a:solidFill>
                  <a:srgbClr val="7F7F7F"/>
                </a:solidFill>
              </a:rPr>
              <a:t>Rechnungswesen</a:t>
            </a:r>
          </a:p>
        </p:txBody>
      </p:sp>
      <p:pic>
        <p:nvPicPr>
          <p:cNvPr id="23562" name="Picture 17" descr="PI_Kanzlei-Rechnungswesen_128x128"/>
          <p:cNvPicPr>
            <a:picLocks noChangeAspect="1" noChangeArrowheads="1"/>
          </p:cNvPicPr>
          <p:nvPr/>
        </p:nvPicPr>
        <p:blipFill>
          <a:blip r:embed="rId4" cstate="print"/>
          <a:srcRect/>
          <a:stretch>
            <a:fillRect/>
          </a:stretch>
        </p:blipFill>
        <p:spPr bwMode="auto">
          <a:xfrm>
            <a:off x="571500" y="4138613"/>
            <a:ext cx="482600" cy="474662"/>
          </a:xfrm>
          <a:prstGeom prst="rect">
            <a:avLst/>
          </a:prstGeom>
          <a:noFill/>
          <a:ln w="9525">
            <a:noFill/>
            <a:miter lim="800000"/>
            <a:headEnd/>
            <a:tailEnd/>
          </a:ln>
        </p:spPr>
      </p:pic>
      <p:grpSp>
        <p:nvGrpSpPr>
          <p:cNvPr id="23563" name="Gruppieren 21"/>
          <p:cNvGrpSpPr>
            <a:grpSpLocks/>
          </p:cNvGrpSpPr>
          <p:nvPr/>
        </p:nvGrpSpPr>
        <p:grpSpPr bwMode="auto">
          <a:xfrm>
            <a:off x="669925" y="2043113"/>
            <a:ext cx="3055938" cy="2708275"/>
            <a:chOff x="669752" y="2109428"/>
            <a:chExt cx="3055359" cy="2712020"/>
          </a:xfrm>
        </p:grpSpPr>
        <p:sp>
          <p:nvSpPr>
            <p:cNvPr id="10" name="Abgerundetes Rechteck 9">
              <a:hlinkClick r:id="rId5" action="ppaction://hlinksldjump"/>
            </p:cNvPr>
            <p:cNvSpPr/>
            <p:nvPr/>
          </p:nvSpPr>
          <p:spPr bwMode="auto">
            <a:xfrm>
              <a:off x="669752" y="2109428"/>
              <a:ext cx="1647513" cy="1403700"/>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endParaRPr sz="1700" dirty="0">
                <a:solidFill>
                  <a:srgbClr val="000000"/>
                </a:solidFill>
                <a:cs typeface="+mn-cs"/>
              </a:endParaRPr>
            </a:p>
            <a:p>
              <a:pPr algn="ctr" defTabSz="1177811">
                <a:lnSpc>
                  <a:spcPct val="90000"/>
                </a:lnSpc>
                <a:defRPr/>
              </a:pPr>
              <a:endParaRPr sz="1700" dirty="0">
                <a:solidFill>
                  <a:srgbClr val="000000"/>
                </a:solidFill>
                <a:cs typeface="+mn-cs"/>
              </a:endParaRPr>
            </a:p>
            <a:p>
              <a:pPr algn="ctr" defTabSz="1177811">
                <a:lnSpc>
                  <a:spcPct val="90000"/>
                </a:lnSpc>
                <a:defRPr/>
              </a:pPr>
              <a:r>
                <a:rPr sz="1400" b="1" dirty="0">
                  <a:solidFill>
                    <a:srgbClr val="000000"/>
                  </a:solidFill>
                  <a:cs typeface="+mn-cs"/>
                </a:rPr>
                <a:t>Erstellung</a:t>
              </a:r>
              <a:r>
                <a:rPr sz="1400" dirty="0">
                  <a:solidFill>
                    <a:srgbClr val="000000"/>
                  </a:solidFill>
                  <a:cs typeface="+mn-cs"/>
                </a:rPr>
                <a:t> der </a:t>
              </a:r>
              <a:r>
                <a:rPr sz="1400" b="1" dirty="0">
                  <a:solidFill>
                    <a:srgbClr val="000000"/>
                  </a:solidFill>
                  <a:cs typeface="+mn-cs"/>
                </a:rPr>
                <a:t>Abschlags-rechnung</a:t>
              </a:r>
            </a:p>
            <a:p>
              <a:pPr algn="ctr" defTabSz="1177811">
                <a:lnSpc>
                  <a:spcPct val="90000"/>
                </a:lnSpc>
                <a:defRPr/>
              </a:pPr>
              <a:endParaRPr dirty="0">
                <a:solidFill>
                  <a:srgbClr val="000000"/>
                </a:solidFill>
                <a:cs typeface="+mn-cs"/>
              </a:endParaRPr>
            </a:p>
            <a:p>
              <a:pPr algn="ctr" defTabSz="1177811">
                <a:lnSpc>
                  <a:spcPct val="90000"/>
                </a:lnSpc>
                <a:defRPr/>
              </a:pPr>
              <a:endParaRPr dirty="0">
                <a:solidFill>
                  <a:srgbClr val="000000"/>
                </a:solidFill>
                <a:cs typeface="+mn-cs"/>
              </a:endParaRPr>
            </a:p>
          </p:txBody>
        </p:sp>
        <p:pic>
          <p:nvPicPr>
            <p:cNvPr id="23595" name="Picture 3" descr="G:\ALLGEM\Bilder\Pictorgramme\Dokument_alt_F_v2.png"/>
            <p:cNvPicPr>
              <a:picLocks noChangeAspect="1" noChangeArrowheads="1"/>
            </p:cNvPicPr>
            <p:nvPr/>
          </p:nvPicPr>
          <p:blipFill>
            <a:blip r:embed="rId6" cstate="print"/>
            <a:srcRect/>
            <a:stretch>
              <a:fillRect/>
            </a:stretch>
          </p:blipFill>
          <p:spPr bwMode="auto">
            <a:xfrm>
              <a:off x="1491089" y="2587426"/>
              <a:ext cx="2234022" cy="2234022"/>
            </a:xfrm>
            <a:prstGeom prst="rect">
              <a:avLst/>
            </a:prstGeom>
            <a:noFill/>
            <a:ln w="9525">
              <a:noFill/>
              <a:miter lim="800000"/>
              <a:headEnd/>
              <a:tailEnd/>
            </a:ln>
          </p:spPr>
        </p:pic>
      </p:grpSp>
      <p:grpSp>
        <p:nvGrpSpPr>
          <p:cNvPr id="23564" name="Gruppieren 28"/>
          <p:cNvGrpSpPr>
            <a:grpSpLocks/>
          </p:cNvGrpSpPr>
          <p:nvPr/>
        </p:nvGrpSpPr>
        <p:grpSpPr bwMode="auto">
          <a:xfrm>
            <a:off x="571500" y="4802188"/>
            <a:ext cx="3590925" cy="3062287"/>
            <a:chOff x="877046" y="4802972"/>
            <a:chExt cx="3285094" cy="3062114"/>
          </a:xfrm>
        </p:grpSpPr>
        <p:sp>
          <p:nvSpPr>
            <p:cNvPr id="23" name="Abgerundetes Rechteck 22">
              <a:hlinkClick r:id="rId5" action="ppaction://hlinksldjump"/>
            </p:cNvPr>
            <p:cNvSpPr/>
            <p:nvPr/>
          </p:nvSpPr>
          <p:spPr bwMode="auto">
            <a:xfrm>
              <a:off x="877046" y="4802972"/>
              <a:ext cx="2133424" cy="1655668"/>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lang="de-DE" sz="1400" dirty="0">
                  <a:solidFill>
                    <a:srgbClr val="000000"/>
                  </a:solidFill>
                  <a:cs typeface="+mn-cs"/>
                </a:rPr>
                <a:t> </a:t>
              </a:r>
              <a:br>
                <a:rPr lang="de-DE" sz="1400" dirty="0">
                  <a:solidFill>
                    <a:srgbClr val="000000"/>
                  </a:solidFill>
                  <a:cs typeface="+mn-cs"/>
                </a:rPr>
              </a:br>
              <a:r>
                <a:rPr sz="1400" b="1" dirty="0" err="1">
                  <a:solidFill>
                    <a:srgbClr val="000000"/>
                  </a:solidFill>
                  <a:cs typeface="+mn-cs"/>
                </a:rPr>
                <a:t>Abschlags-rechnung</a:t>
              </a:r>
              <a:r>
                <a:rPr lang="de-DE" sz="1400" b="1" dirty="0">
                  <a:solidFill>
                    <a:srgbClr val="000000"/>
                  </a:solidFill>
                  <a:cs typeface="+mn-cs"/>
                </a:rPr>
                <a:t> </a:t>
              </a:r>
              <a:r>
                <a:rPr lang="de-DE" sz="1400" dirty="0">
                  <a:solidFill>
                    <a:srgbClr val="000000"/>
                  </a:solidFill>
                  <a:cs typeface="+mn-cs"/>
                </a:rPr>
                <a:t>auf </a:t>
              </a:r>
              <a:r>
                <a:rPr lang="de-DE" sz="1400" b="1" dirty="0">
                  <a:solidFill>
                    <a:srgbClr val="000000"/>
                  </a:solidFill>
                  <a:cs typeface="+mn-cs"/>
                </a:rPr>
                <a:t> </a:t>
              </a:r>
              <a:r>
                <a:rPr sz="1400" b="1" dirty="0">
                  <a:solidFill>
                    <a:srgbClr val="000000"/>
                  </a:solidFill>
                  <a:cs typeface="+mn-cs"/>
                </a:rPr>
                <a:t> </a:t>
              </a:r>
              <a:r>
                <a:rPr sz="1400" dirty="0">
                  <a:solidFill>
                    <a:srgbClr val="000000"/>
                  </a:solidFill>
                  <a:cs typeface="+mn-cs"/>
                </a:rPr>
                <a:t>„</a:t>
              </a:r>
              <a:r>
                <a:rPr sz="1400" dirty="0" err="1">
                  <a:solidFill>
                    <a:srgbClr val="000000"/>
                  </a:solidFill>
                  <a:cs typeface="+mn-cs"/>
                </a:rPr>
                <a:t>Verrechnungskonto</a:t>
              </a:r>
              <a:r>
                <a:rPr sz="1400" dirty="0">
                  <a:solidFill>
                    <a:srgbClr val="000000"/>
                  </a:solidFill>
                  <a:cs typeface="+mn-cs"/>
                </a:rPr>
                <a:t> </a:t>
              </a:r>
              <a:r>
                <a:rPr lang="de-DE" sz="1400" dirty="0" err="1">
                  <a:solidFill>
                    <a:srgbClr val="000000"/>
                  </a:solidFill>
                  <a:cs typeface="+mn-cs"/>
                </a:rPr>
                <a:t>erh</a:t>
              </a:r>
              <a:r>
                <a:rPr lang="de-DE" sz="1400" dirty="0">
                  <a:solidFill>
                    <a:srgbClr val="000000"/>
                  </a:solidFill>
                  <a:cs typeface="+mn-cs"/>
                </a:rPr>
                <a:t>. </a:t>
              </a:r>
              <a:r>
                <a:rPr sz="1400" dirty="0" err="1">
                  <a:solidFill>
                    <a:srgbClr val="000000"/>
                  </a:solidFill>
                  <a:cs typeface="+mn-cs"/>
                </a:rPr>
                <a:t>Anzahlungen</a:t>
              </a:r>
              <a:r>
                <a:rPr sz="1400" dirty="0">
                  <a:solidFill>
                    <a:srgbClr val="000000"/>
                  </a:solidFill>
                  <a:cs typeface="+mn-cs"/>
                </a:rPr>
                <a:t>“</a:t>
              </a:r>
            </a:p>
          </p:txBody>
        </p:sp>
        <p:pic>
          <p:nvPicPr>
            <p:cNvPr id="23593" name="Picture 3" descr="G:\ALLGEM\Bilder\Pictorgramme\Dokument_alt_F_v2.png"/>
            <p:cNvPicPr>
              <a:picLocks noChangeAspect="1" noChangeArrowheads="1"/>
            </p:cNvPicPr>
            <p:nvPr/>
          </p:nvPicPr>
          <p:blipFill>
            <a:blip r:embed="rId6" cstate="print"/>
            <a:srcRect/>
            <a:stretch>
              <a:fillRect/>
            </a:stretch>
          </p:blipFill>
          <p:spPr bwMode="auto">
            <a:xfrm>
              <a:off x="1928118" y="5631064"/>
              <a:ext cx="2234022" cy="2234022"/>
            </a:xfrm>
            <a:prstGeom prst="rect">
              <a:avLst/>
            </a:prstGeom>
            <a:noFill/>
            <a:ln w="9525">
              <a:noFill/>
              <a:miter lim="800000"/>
              <a:headEnd/>
              <a:tailEnd/>
            </a:ln>
          </p:spPr>
        </p:pic>
      </p:grpSp>
      <p:grpSp>
        <p:nvGrpSpPr>
          <p:cNvPr id="23565" name="Gruppieren 30"/>
          <p:cNvGrpSpPr>
            <a:grpSpLocks/>
          </p:cNvGrpSpPr>
          <p:nvPr/>
        </p:nvGrpSpPr>
        <p:grpSpPr bwMode="auto">
          <a:xfrm>
            <a:off x="3214688" y="4810125"/>
            <a:ext cx="2682875" cy="2393950"/>
            <a:chOff x="3487516" y="4810128"/>
            <a:chExt cx="2216745" cy="2393438"/>
          </a:xfrm>
        </p:grpSpPr>
        <p:sp>
          <p:nvSpPr>
            <p:cNvPr id="26" name="Abgerundetes Rechteck 25"/>
            <p:cNvSpPr/>
            <p:nvPr/>
          </p:nvSpPr>
          <p:spPr bwMode="auto">
            <a:xfrm>
              <a:off x="3487516" y="4810128"/>
              <a:ext cx="1572708" cy="1655409"/>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sz="1400" b="1" dirty="0" err="1">
                  <a:solidFill>
                    <a:srgbClr val="000000"/>
                  </a:solidFill>
                  <a:cs typeface="+mn-cs"/>
                </a:rPr>
                <a:t>Zahlung</a:t>
              </a:r>
              <a:r>
                <a:rPr sz="1400" dirty="0">
                  <a:solidFill>
                    <a:srgbClr val="000000"/>
                  </a:solidFill>
                  <a:cs typeface="+mn-cs"/>
                </a:rPr>
                <a:t> de</a:t>
              </a:r>
              <a:r>
                <a:rPr lang="de-DE" sz="1400" dirty="0">
                  <a:solidFill>
                    <a:srgbClr val="000000"/>
                  </a:solidFill>
                  <a:cs typeface="+mn-cs"/>
                </a:rPr>
                <a:t>r</a:t>
              </a:r>
              <a:r>
                <a:rPr sz="1400" dirty="0">
                  <a:solidFill>
                    <a:srgbClr val="000000"/>
                  </a:solidFill>
                  <a:cs typeface="+mn-cs"/>
                </a:rPr>
                <a:t> </a:t>
              </a:r>
              <a:r>
                <a:rPr lang="de-DE" sz="1400" dirty="0">
                  <a:solidFill>
                    <a:srgbClr val="000000"/>
                  </a:solidFill>
                  <a:cs typeface="+mn-cs"/>
                </a:rPr>
                <a:t>Abschlags-</a:t>
              </a:r>
              <a:br>
                <a:rPr lang="de-DE" sz="1400" dirty="0">
                  <a:solidFill>
                    <a:srgbClr val="000000"/>
                  </a:solidFill>
                  <a:cs typeface="+mn-cs"/>
                </a:rPr>
              </a:br>
              <a:r>
                <a:rPr lang="de-DE" sz="1400" dirty="0" err="1">
                  <a:solidFill>
                    <a:srgbClr val="000000"/>
                  </a:solidFill>
                  <a:cs typeface="+mn-cs"/>
                </a:rPr>
                <a:t>rechnung</a:t>
              </a:r>
              <a:r>
                <a:rPr lang="de-DE" sz="1400" dirty="0">
                  <a:solidFill>
                    <a:srgbClr val="000000"/>
                  </a:solidFill>
                  <a:cs typeface="+mn-cs"/>
                </a:rPr>
                <a:t> </a:t>
              </a:r>
              <a:endParaRPr sz="1400" dirty="0">
                <a:solidFill>
                  <a:srgbClr val="000000"/>
                </a:solidFill>
                <a:cs typeface="+mn-cs"/>
              </a:endParaRPr>
            </a:p>
          </p:txBody>
        </p:sp>
        <p:pic>
          <p:nvPicPr>
            <p:cNvPr id="23591" name="Picture 4" descr="G:\ALLGEM\Bilder\Pictorgramme\Geld_F_v2.png"/>
            <p:cNvPicPr>
              <a:picLocks noChangeAspect="1" noChangeArrowheads="1"/>
            </p:cNvPicPr>
            <p:nvPr/>
          </p:nvPicPr>
          <p:blipFill>
            <a:blip r:embed="rId7" cstate="print"/>
            <a:srcRect/>
            <a:stretch>
              <a:fillRect/>
            </a:stretch>
          </p:blipFill>
          <p:spPr bwMode="auto">
            <a:xfrm rot="3369800">
              <a:off x="4046303" y="5545608"/>
              <a:ext cx="1657958" cy="1657958"/>
            </a:xfrm>
            <a:prstGeom prst="rect">
              <a:avLst/>
            </a:prstGeom>
            <a:noFill/>
            <a:ln w="9525">
              <a:noFill/>
              <a:miter lim="800000"/>
              <a:headEnd/>
              <a:tailEnd/>
            </a:ln>
          </p:spPr>
        </p:pic>
      </p:grpSp>
      <p:grpSp>
        <p:nvGrpSpPr>
          <p:cNvPr id="23566" name="Gruppieren 35"/>
          <p:cNvGrpSpPr>
            <a:grpSpLocks/>
          </p:cNvGrpSpPr>
          <p:nvPr/>
        </p:nvGrpSpPr>
        <p:grpSpPr bwMode="auto">
          <a:xfrm>
            <a:off x="5580063" y="4799013"/>
            <a:ext cx="2805112" cy="3192462"/>
            <a:chOff x="5729677" y="4799524"/>
            <a:chExt cx="2654830" cy="3192019"/>
          </a:xfrm>
        </p:grpSpPr>
        <p:sp>
          <p:nvSpPr>
            <p:cNvPr id="28" name="Abgerundetes Rechteck 27"/>
            <p:cNvSpPr/>
            <p:nvPr/>
          </p:nvSpPr>
          <p:spPr bwMode="auto">
            <a:xfrm>
              <a:off x="5729677" y="4799524"/>
              <a:ext cx="1924639" cy="1655532"/>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sz="1400" b="1" dirty="0">
                  <a:solidFill>
                    <a:srgbClr val="000000"/>
                  </a:solidFill>
                  <a:cs typeface="+mn-cs"/>
                </a:rPr>
                <a:t>automatische</a:t>
              </a:r>
              <a:r>
                <a:rPr sz="1400" dirty="0">
                  <a:solidFill>
                    <a:srgbClr val="000000"/>
                  </a:solidFill>
                  <a:cs typeface="+mn-cs"/>
                </a:rPr>
                <a:t> </a:t>
              </a:r>
              <a:r>
                <a:rPr sz="1400" b="1" dirty="0">
                  <a:solidFill>
                    <a:srgbClr val="000000"/>
                  </a:solidFill>
                  <a:cs typeface="+mn-cs"/>
                </a:rPr>
                <a:t>Erstellung</a:t>
              </a:r>
              <a:r>
                <a:rPr sz="1400" dirty="0">
                  <a:solidFill>
                    <a:srgbClr val="000000"/>
                  </a:solidFill>
                  <a:cs typeface="+mn-cs"/>
                </a:rPr>
                <a:t> der umsatzsteuer-wirksamen </a:t>
              </a:r>
              <a:r>
                <a:rPr sz="1400" b="1" dirty="0">
                  <a:solidFill>
                    <a:srgbClr val="000000"/>
                  </a:solidFill>
                  <a:cs typeface="+mn-cs"/>
                </a:rPr>
                <a:t>Umbuchung</a:t>
              </a:r>
            </a:p>
          </p:txBody>
        </p:sp>
        <p:pic>
          <p:nvPicPr>
            <p:cNvPr id="23589" name="Picture 5" descr="G:\ALLGEM\Bilder\Pictorgramme\Auswertung_F.png"/>
            <p:cNvPicPr>
              <a:picLocks noChangeAspect="1" noChangeArrowheads="1"/>
            </p:cNvPicPr>
            <p:nvPr/>
          </p:nvPicPr>
          <p:blipFill>
            <a:blip r:embed="rId8" cstate="print"/>
            <a:srcRect/>
            <a:stretch>
              <a:fillRect/>
            </a:stretch>
          </p:blipFill>
          <p:spPr bwMode="auto">
            <a:xfrm>
              <a:off x="5897570" y="5504606"/>
              <a:ext cx="2486937" cy="2486937"/>
            </a:xfrm>
            <a:prstGeom prst="rect">
              <a:avLst/>
            </a:prstGeom>
            <a:noFill/>
            <a:ln w="9525">
              <a:noFill/>
              <a:miter lim="800000"/>
              <a:headEnd/>
              <a:tailEnd/>
            </a:ln>
          </p:spPr>
        </p:pic>
      </p:grpSp>
      <p:grpSp>
        <p:nvGrpSpPr>
          <p:cNvPr id="23567" name="Gruppieren 26"/>
          <p:cNvGrpSpPr>
            <a:grpSpLocks/>
          </p:cNvGrpSpPr>
          <p:nvPr/>
        </p:nvGrpSpPr>
        <p:grpSpPr bwMode="auto">
          <a:xfrm>
            <a:off x="7339013" y="2073275"/>
            <a:ext cx="4948237" cy="3073400"/>
            <a:chOff x="7339377" y="2256022"/>
            <a:chExt cx="4947599" cy="3072862"/>
          </a:xfrm>
        </p:grpSpPr>
        <p:sp>
          <p:nvSpPr>
            <p:cNvPr id="30" name="Abgerundetes Rechteck 29">
              <a:hlinkClick r:id="rId9" action="ppaction://hlinksldjump"/>
            </p:cNvPr>
            <p:cNvSpPr/>
            <p:nvPr/>
          </p:nvSpPr>
          <p:spPr bwMode="auto">
            <a:xfrm>
              <a:off x="7339377" y="2256022"/>
              <a:ext cx="2644434" cy="1401518"/>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E</a:t>
              </a:r>
              <a:r>
                <a:rPr sz="1400" b="1" dirty="0" err="1">
                  <a:solidFill>
                    <a:srgbClr val="000000"/>
                  </a:solidFill>
                  <a:cs typeface="+mn-cs"/>
                </a:rPr>
                <a:t>rstellung</a:t>
              </a:r>
              <a:r>
                <a:rPr sz="1400" dirty="0">
                  <a:solidFill>
                    <a:srgbClr val="000000"/>
                  </a:solidFill>
                  <a:cs typeface="+mn-cs"/>
                </a:rPr>
                <a:t> der </a:t>
              </a:r>
              <a:r>
                <a:rPr sz="1400" b="1" dirty="0" err="1">
                  <a:solidFill>
                    <a:srgbClr val="000000"/>
                  </a:solidFill>
                  <a:cs typeface="+mn-cs"/>
                </a:rPr>
                <a:t>Schluss-rechnung</a:t>
              </a:r>
              <a:r>
                <a:rPr lang="de-DE" sz="1400" b="1" dirty="0">
                  <a:solidFill>
                    <a:srgbClr val="000000"/>
                  </a:solidFill>
                  <a:cs typeface="+mn-cs"/>
                </a:rPr>
                <a:t> </a:t>
              </a:r>
              <a:r>
                <a:rPr lang="de-DE" sz="1400" dirty="0">
                  <a:solidFill>
                    <a:srgbClr val="000000"/>
                  </a:solidFill>
                  <a:cs typeface="+mn-cs"/>
                </a:rPr>
                <a:t>unter Berücksichtigung der tatsächlich erhaltenen Anzahlungen</a:t>
              </a:r>
              <a:r>
                <a:rPr lang="de-DE" sz="1400" b="1" dirty="0">
                  <a:solidFill>
                    <a:srgbClr val="000000"/>
                  </a:solidFill>
                  <a:cs typeface="+mn-cs"/>
                </a:rPr>
                <a:t>  </a:t>
              </a:r>
              <a:endParaRPr dirty="0">
                <a:solidFill>
                  <a:srgbClr val="000000"/>
                </a:solidFill>
                <a:cs typeface="+mn-cs"/>
              </a:endParaRPr>
            </a:p>
            <a:p>
              <a:pPr algn="ctr" defTabSz="1177811">
                <a:lnSpc>
                  <a:spcPct val="90000"/>
                </a:lnSpc>
                <a:defRPr/>
              </a:pPr>
              <a:endParaRPr dirty="0">
                <a:solidFill>
                  <a:srgbClr val="000000"/>
                </a:solidFill>
                <a:cs typeface="+mn-cs"/>
              </a:endParaRPr>
            </a:p>
          </p:txBody>
        </p:sp>
        <p:pic>
          <p:nvPicPr>
            <p:cNvPr id="23587" name="Picture 6" descr="G:\ALLGEM\Bilder\Pictorgramme\Checkliste_F_v2.png"/>
            <p:cNvPicPr>
              <a:picLocks noChangeAspect="1" noChangeArrowheads="1"/>
            </p:cNvPicPr>
            <p:nvPr/>
          </p:nvPicPr>
          <p:blipFill>
            <a:blip r:embed="rId10" cstate="print"/>
            <a:srcRect/>
            <a:stretch>
              <a:fillRect/>
            </a:stretch>
          </p:blipFill>
          <p:spPr bwMode="auto">
            <a:xfrm>
              <a:off x="7679214" y="2447677"/>
              <a:ext cx="4607762" cy="2881207"/>
            </a:xfrm>
            <a:prstGeom prst="rect">
              <a:avLst/>
            </a:prstGeom>
            <a:noFill/>
            <a:ln w="9525">
              <a:noFill/>
              <a:miter lim="800000"/>
              <a:headEnd/>
              <a:tailEnd/>
            </a:ln>
          </p:spPr>
        </p:pic>
      </p:grpSp>
      <p:grpSp>
        <p:nvGrpSpPr>
          <p:cNvPr id="23568" name="Gruppieren 37"/>
          <p:cNvGrpSpPr>
            <a:grpSpLocks/>
          </p:cNvGrpSpPr>
          <p:nvPr/>
        </p:nvGrpSpPr>
        <p:grpSpPr bwMode="auto">
          <a:xfrm>
            <a:off x="10750550" y="4821238"/>
            <a:ext cx="2514600" cy="2400300"/>
            <a:chOff x="11002900" y="4821448"/>
            <a:chExt cx="2159569" cy="2400554"/>
          </a:xfrm>
        </p:grpSpPr>
        <p:sp>
          <p:nvSpPr>
            <p:cNvPr id="33" name="Abgerundetes Rechteck 32"/>
            <p:cNvSpPr/>
            <p:nvPr/>
          </p:nvSpPr>
          <p:spPr bwMode="auto">
            <a:xfrm>
              <a:off x="11002900" y="4821448"/>
              <a:ext cx="1539239" cy="1655937"/>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sz="1400" b="1" dirty="0">
                  <a:solidFill>
                    <a:srgbClr val="000000"/>
                  </a:solidFill>
                  <a:cs typeface="+mn-cs"/>
                </a:rPr>
                <a:t>Zahlung</a:t>
              </a:r>
              <a:r>
                <a:rPr sz="1400" dirty="0">
                  <a:solidFill>
                    <a:srgbClr val="000000"/>
                  </a:solidFill>
                  <a:cs typeface="+mn-cs"/>
                </a:rPr>
                <a:t> der </a:t>
              </a:r>
              <a:r>
                <a:rPr sz="1400" b="1" dirty="0">
                  <a:solidFill>
                    <a:srgbClr val="000000"/>
                  </a:solidFill>
                  <a:cs typeface="+mn-cs"/>
                </a:rPr>
                <a:t>Schluss-rechnung</a:t>
              </a:r>
            </a:p>
          </p:txBody>
        </p:sp>
        <p:pic>
          <p:nvPicPr>
            <p:cNvPr id="23585" name="Picture 4" descr="G:\ALLGEM\Bilder\Pictorgramme\Geld_F_v2.png"/>
            <p:cNvPicPr>
              <a:picLocks noChangeAspect="1" noChangeArrowheads="1"/>
            </p:cNvPicPr>
            <p:nvPr/>
          </p:nvPicPr>
          <p:blipFill>
            <a:blip r:embed="rId7" cstate="print"/>
            <a:srcRect/>
            <a:stretch>
              <a:fillRect/>
            </a:stretch>
          </p:blipFill>
          <p:spPr bwMode="auto">
            <a:xfrm rot="3369800">
              <a:off x="11504511" y="5564044"/>
              <a:ext cx="1657958" cy="1657958"/>
            </a:xfrm>
            <a:prstGeom prst="rect">
              <a:avLst/>
            </a:prstGeom>
            <a:noFill/>
            <a:ln w="9525">
              <a:noFill/>
              <a:miter lim="800000"/>
              <a:headEnd/>
              <a:tailEnd/>
            </a:ln>
          </p:spPr>
        </p:pic>
      </p:grpSp>
      <p:grpSp>
        <p:nvGrpSpPr>
          <p:cNvPr id="23569" name="Gruppieren 36"/>
          <p:cNvGrpSpPr>
            <a:grpSpLocks/>
          </p:cNvGrpSpPr>
          <p:nvPr/>
        </p:nvGrpSpPr>
        <p:grpSpPr bwMode="auto">
          <a:xfrm>
            <a:off x="7935913" y="4827588"/>
            <a:ext cx="3609975" cy="3168650"/>
            <a:chOff x="8463148" y="4827252"/>
            <a:chExt cx="3082473" cy="3168235"/>
          </a:xfrm>
        </p:grpSpPr>
        <p:sp>
          <p:nvSpPr>
            <p:cNvPr id="32" name="Abgerundetes Rechteck 31">
              <a:hlinkClick r:id="rId11" action="ppaction://hlinksldjump"/>
            </p:cNvPr>
            <p:cNvSpPr/>
            <p:nvPr/>
          </p:nvSpPr>
          <p:spPr bwMode="auto">
            <a:xfrm>
              <a:off x="8463148" y="4827252"/>
              <a:ext cx="2185113" cy="1655545"/>
            </a:xfrm>
            <a:prstGeom prst="roundRect">
              <a:avLst/>
            </a:prstGeom>
            <a:solidFill>
              <a:schemeClr val="bg1">
                <a:lumMod val="85000"/>
              </a:schemeClr>
            </a:solidFill>
            <a:ln w="9525" cap="flat" cmpd="sng" algn="ctr">
              <a:noFill/>
              <a:prstDash val="solid"/>
              <a:round/>
              <a:headEnd type="none" w="med" len="med"/>
              <a:tailEnd type="none" w="med" len="med"/>
            </a:ln>
            <a:effectLst/>
            <a:extLst/>
          </p:spPr>
          <p:txBody>
            <a:bodyPr lIns="90000" tIns="46800" rIns="90000" bIns="46800" anchor="ctr"/>
            <a:lstStyle/>
            <a:p>
              <a:pPr algn="ctr" defTabSz="1177811">
                <a:lnSpc>
                  <a:spcPct val="90000"/>
                </a:lnSpc>
                <a:defRPr/>
              </a:pPr>
              <a:r>
                <a:rPr lang="de-DE" sz="1400" b="1" dirty="0">
                  <a:solidFill>
                    <a:srgbClr val="000000"/>
                  </a:solidFill>
                  <a:cs typeface="+mn-cs"/>
                </a:rPr>
                <a:t>B</a:t>
              </a:r>
              <a:r>
                <a:rPr sz="1400" b="1" dirty="0" err="1">
                  <a:solidFill>
                    <a:srgbClr val="000000"/>
                  </a:solidFill>
                  <a:cs typeface="+mn-cs"/>
                </a:rPr>
                <a:t>uchung</a:t>
              </a:r>
              <a:r>
                <a:rPr sz="1400" dirty="0">
                  <a:solidFill>
                    <a:srgbClr val="000000"/>
                  </a:solidFill>
                  <a:cs typeface="+mn-cs"/>
                </a:rPr>
                <a:t> der </a:t>
              </a:r>
              <a:r>
                <a:rPr sz="1400" b="1" dirty="0">
                  <a:solidFill>
                    <a:srgbClr val="000000"/>
                  </a:solidFill>
                  <a:cs typeface="+mn-cs"/>
                </a:rPr>
                <a:t>Schlussrechnung</a:t>
              </a:r>
              <a:r>
                <a:rPr sz="1400" dirty="0">
                  <a:solidFill>
                    <a:srgbClr val="000000"/>
                  </a:solidFill>
                  <a:cs typeface="+mn-cs"/>
                </a:rPr>
                <a:t> und automatische Auflösung der Anzahlungsbuchung</a:t>
              </a:r>
            </a:p>
          </p:txBody>
        </p:sp>
        <p:pic>
          <p:nvPicPr>
            <p:cNvPr id="23583" name="Picture 5" descr="G:\ALLGEM\Bilder\Pictorgramme\Auswertung_F.png"/>
            <p:cNvPicPr>
              <a:picLocks noChangeAspect="1" noChangeArrowheads="1"/>
            </p:cNvPicPr>
            <p:nvPr/>
          </p:nvPicPr>
          <p:blipFill>
            <a:blip r:embed="rId8" cstate="print"/>
            <a:srcRect/>
            <a:stretch>
              <a:fillRect/>
            </a:stretch>
          </p:blipFill>
          <p:spPr bwMode="auto">
            <a:xfrm>
              <a:off x="9058684" y="5508550"/>
              <a:ext cx="2486937" cy="2486937"/>
            </a:xfrm>
            <a:prstGeom prst="rect">
              <a:avLst/>
            </a:prstGeom>
            <a:noFill/>
            <a:ln w="9525">
              <a:noFill/>
              <a:miter lim="800000"/>
              <a:headEnd/>
              <a:tailEnd/>
            </a:ln>
          </p:spPr>
        </p:pic>
      </p:grpSp>
      <p:grpSp>
        <p:nvGrpSpPr>
          <p:cNvPr id="23570" name="Gruppieren 4096"/>
          <p:cNvGrpSpPr>
            <a:grpSpLocks/>
          </p:cNvGrpSpPr>
          <p:nvPr/>
        </p:nvGrpSpPr>
        <p:grpSpPr bwMode="auto">
          <a:xfrm>
            <a:off x="2317750" y="2744788"/>
            <a:ext cx="404813" cy="2082800"/>
            <a:chOff x="2317386" y="2811506"/>
            <a:chExt cx="404594" cy="2142238"/>
          </a:xfrm>
        </p:grpSpPr>
        <p:cxnSp>
          <p:nvCxnSpPr>
            <p:cNvPr id="23579" name="Gerade Verbindung 42"/>
            <p:cNvCxnSpPr>
              <a:cxnSpLocks noChangeShapeType="1"/>
            </p:cNvCxnSpPr>
            <p:nvPr/>
          </p:nvCxnSpPr>
          <p:spPr bwMode="auto">
            <a:xfrm>
              <a:off x="2317386" y="2811506"/>
              <a:ext cx="404594" cy="0"/>
            </a:xfrm>
            <a:prstGeom prst="line">
              <a:avLst/>
            </a:prstGeom>
            <a:noFill/>
            <a:ln w="9525" algn="ctr">
              <a:solidFill>
                <a:schemeClr val="tx1"/>
              </a:solidFill>
              <a:round/>
              <a:headEnd/>
              <a:tailEnd/>
            </a:ln>
            <a:effectLst/>
          </p:spPr>
        </p:cxnSp>
        <p:cxnSp>
          <p:nvCxnSpPr>
            <p:cNvPr id="23580" name="Gerade Verbindung 47"/>
            <p:cNvCxnSpPr>
              <a:cxnSpLocks noChangeShapeType="1"/>
            </p:cNvCxnSpPr>
            <p:nvPr/>
          </p:nvCxnSpPr>
          <p:spPr bwMode="auto">
            <a:xfrm>
              <a:off x="2721980" y="2811506"/>
              <a:ext cx="0" cy="1395358"/>
            </a:xfrm>
            <a:prstGeom prst="line">
              <a:avLst/>
            </a:prstGeom>
            <a:noFill/>
            <a:ln w="9525" algn="ctr">
              <a:solidFill>
                <a:schemeClr val="tx1"/>
              </a:solidFill>
              <a:round/>
              <a:headEnd/>
              <a:tailEnd/>
            </a:ln>
            <a:effectLst/>
          </p:spPr>
        </p:cxnSp>
        <p:cxnSp>
          <p:nvCxnSpPr>
            <p:cNvPr id="23581" name="Gerade Verbindung mit Pfeil 49"/>
            <p:cNvCxnSpPr>
              <a:cxnSpLocks noChangeShapeType="1"/>
            </p:cNvCxnSpPr>
            <p:nvPr/>
          </p:nvCxnSpPr>
          <p:spPr bwMode="auto">
            <a:xfrm>
              <a:off x="2721980" y="4548496"/>
              <a:ext cx="0" cy="405248"/>
            </a:xfrm>
            <a:prstGeom prst="straightConnector1">
              <a:avLst/>
            </a:prstGeom>
            <a:noFill/>
            <a:ln w="9525" algn="ctr">
              <a:solidFill>
                <a:schemeClr val="tx1"/>
              </a:solidFill>
              <a:round/>
              <a:headEnd/>
              <a:tailEnd type="arrow" w="med" len="med"/>
            </a:ln>
            <a:effectLst/>
          </p:spPr>
        </p:cxnSp>
      </p:grpSp>
      <p:cxnSp>
        <p:nvCxnSpPr>
          <p:cNvPr id="23571" name="Gerade Verbindung mit Pfeil 51"/>
          <p:cNvCxnSpPr>
            <a:cxnSpLocks noChangeShapeType="1"/>
          </p:cNvCxnSpPr>
          <p:nvPr/>
        </p:nvCxnSpPr>
        <p:spPr bwMode="auto">
          <a:xfrm flipV="1">
            <a:off x="2894013" y="5627688"/>
            <a:ext cx="320675" cy="3175"/>
          </a:xfrm>
          <a:prstGeom prst="straightConnector1">
            <a:avLst/>
          </a:prstGeom>
          <a:noFill/>
          <a:ln w="9525" algn="ctr">
            <a:solidFill>
              <a:schemeClr val="tx1"/>
            </a:solidFill>
            <a:round/>
            <a:headEnd/>
            <a:tailEnd type="arrow" w="med" len="med"/>
          </a:ln>
          <a:effectLst/>
        </p:spPr>
      </p:cxnSp>
      <p:cxnSp>
        <p:nvCxnSpPr>
          <p:cNvPr id="23572" name="Gerade Verbindung mit Pfeil 53"/>
          <p:cNvCxnSpPr>
            <a:cxnSpLocks noChangeShapeType="1"/>
            <a:endCxn id="28" idx="1"/>
          </p:cNvCxnSpPr>
          <p:nvPr/>
        </p:nvCxnSpPr>
        <p:spPr bwMode="auto">
          <a:xfrm>
            <a:off x="5118100" y="5627688"/>
            <a:ext cx="461963" cy="0"/>
          </a:xfrm>
          <a:prstGeom prst="straightConnector1">
            <a:avLst/>
          </a:prstGeom>
          <a:noFill/>
          <a:ln w="9525" algn="ctr">
            <a:solidFill>
              <a:schemeClr val="tx1"/>
            </a:solidFill>
            <a:round/>
            <a:headEnd/>
            <a:tailEnd type="arrow" w="med" len="med"/>
          </a:ln>
          <a:effectLst/>
        </p:spPr>
      </p:cxnSp>
      <p:cxnSp>
        <p:nvCxnSpPr>
          <p:cNvPr id="23573" name="Gerade Verbindung mit Pfeil 4095"/>
          <p:cNvCxnSpPr>
            <a:cxnSpLocks noChangeShapeType="1"/>
          </p:cNvCxnSpPr>
          <p:nvPr/>
        </p:nvCxnSpPr>
        <p:spPr bwMode="auto">
          <a:xfrm>
            <a:off x="10472738" y="5661025"/>
            <a:ext cx="277812" cy="0"/>
          </a:xfrm>
          <a:prstGeom prst="straightConnector1">
            <a:avLst/>
          </a:prstGeom>
          <a:noFill/>
          <a:ln w="9525" algn="ctr">
            <a:solidFill>
              <a:schemeClr val="tx1"/>
            </a:solidFill>
            <a:round/>
            <a:headEnd/>
            <a:tailEnd type="arrow" w="med" len="med"/>
          </a:ln>
          <a:effectLst/>
        </p:spPr>
      </p:cxnSp>
      <p:sp>
        <p:nvSpPr>
          <p:cNvPr id="23574" name="Titel 19"/>
          <p:cNvSpPr>
            <a:spLocks noGrp="1"/>
          </p:cNvSpPr>
          <p:nvPr>
            <p:ph type="title"/>
          </p:nvPr>
        </p:nvSpPr>
        <p:spPr>
          <a:xfrm>
            <a:off x="666750" y="255588"/>
            <a:ext cx="10979150" cy="920750"/>
          </a:xfrm>
        </p:spPr>
        <p:txBody>
          <a:bodyPr/>
          <a:lstStyle/>
          <a:p>
            <a:pPr eaLnBrk="1" hangingPunct="1"/>
            <a:r>
              <a:rPr lang="de-DE" sz="2800" smtClean="0"/>
              <a:t>Unterstützung durch die DATEV-Programme - Überblick</a:t>
            </a:r>
            <a:br>
              <a:rPr lang="de-DE" sz="2800" smtClean="0"/>
            </a:br>
            <a:r>
              <a:rPr lang="de-DE" sz="2000" smtClean="0"/>
              <a:t>Zusammenspiel der DATEV-Programme</a:t>
            </a:r>
          </a:p>
        </p:txBody>
      </p:sp>
      <p:cxnSp>
        <p:nvCxnSpPr>
          <p:cNvPr id="23575" name="Gerade Verbindung mit Pfeil 16"/>
          <p:cNvCxnSpPr>
            <a:cxnSpLocks noChangeShapeType="1"/>
          </p:cNvCxnSpPr>
          <p:nvPr/>
        </p:nvCxnSpPr>
        <p:spPr bwMode="auto">
          <a:xfrm flipH="1">
            <a:off x="4894263" y="2744788"/>
            <a:ext cx="2444750" cy="2082800"/>
          </a:xfrm>
          <a:prstGeom prst="straightConnector1">
            <a:avLst/>
          </a:prstGeom>
          <a:noFill/>
          <a:ln w="9525" algn="ctr">
            <a:solidFill>
              <a:schemeClr val="tx1"/>
            </a:solidFill>
            <a:round/>
            <a:headEnd type="arrow" w="med" len="med"/>
            <a:tailEnd type="arrow" w="med" len="med"/>
          </a:ln>
          <a:effectLst/>
        </p:spPr>
      </p:cxnSp>
      <p:cxnSp>
        <p:nvCxnSpPr>
          <p:cNvPr id="23576" name="Gerade Verbindung mit Pfeil 24"/>
          <p:cNvCxnSpPr>
            <a:cxnSpLocks noChangeShapeType="1"/>
          </p:cNvCxnSpPr>
          <p:nvPr/>
        </p:nvCxnSpPr>
        <p:spPr bwMode="auto">
          <a:xfrm>
            <a:off x="8950325" y="3475038"/>
            <a:ext cx="0" cy="1352550"/>
          </a:xfrm>
          <a:prstGeom prst="straightConnector1">
            <a:avLst/>
          </a:prstGeom>
          <a:noFill/>
          <a:ln w="9525" algn="ctr">
            <a:solidFill>
              <a:schemeClr val="tx1"/>
            </a:solidFill>
            <a:round/>
            <a:headEnd/>
            <a:tailEnd type="arrow" w="med" len="med"/>
          </a:ln>
          <a:effectLst/>
        </p:spPr>
      </p:cxnSp>
      <p:sp>
        <p:nvSpPr>
          <p:cNvPr id="23577" name="Fußzeilenplatzhalter 1"/>
          <p:cNvSpPr>
            <a:spLocks noGrp="1"/>
          </p:cNvSpPr>
          <p:nvPr>
            <p:ph type="ftr" sz="quarter" idx="1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eaLnBrk="1" hangingPunct="1">
              <a:lnSpc>
                <a:spcPct val="100000"/>
              </a:lnSpc>
              <a:defRPr/>
            </a:pPr>
            <a:r>
              <a:rPr lang="de-DE" smtClean="0"/>
              <a:t>Ratgeber Anzahlungen</a:t>
            </a:r>
          </a:p>
        </p:txBody>
      </p:sp>
      <p:sp>
        <p:nvSpPr>
          <p:cNvPr id="23578" name="Datumsplatzhalter 1"/>
          <p:cNvSpPr>
            <a:spLocks noGrp="1"/>
          </p:cNvSpPr>
          <p:nvPr>
            <p:ph type="dt"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lgn="ctr" defTabSz="1160463" eaLnBrk="0" hangingPunct="0">
              <a:lnSpc>
                <a:spcPct val="90000"/>
              </a:lnSpc>
              <a:defRPr>
                <a:solidFill>
                  <a:schemeClr val="tx1"/>
                </a:solidFill>
                <a:latin typeface="Verdana" pitchFamily="34" charset="0"/>
              </a:defRPr>
            </a:lvl1pPr>
            <a:lvl2pPr marL="742950" indent="-285750" algn="ctr" defTabSz="1160463" eaLnBrk="0" hangingPunct="0">
              <a:lnSpc>
                <a:spcPct val="90000"/>
              </a:lnSpc>
              <a:defRPr>
                <a:solidFill>
                  <a:schemeClr val="tx1"/>
                </a:solidFill>
                <a:latin typeface="Verdana" pitchFamily="34" charset="0"/>
              </a:defRPr>
            </a:lvl2pPr>
            <a:lvl3pPr marL="1143000" indent="-228600" algn="ctr" defTabSz="1160463" eaLnBrk="0" hangingPunct="0">
              <a:lnSpc>
                <a:spcPct val="90000"/>
              </a:lnSpc>
              <a:defRPr>
                <a:solidFill>
                  <a:schemeClr val="tx1"/>
                </a:solidFill>
                <a:latin typeface="Verdana" pitchFamily="34" charset="0"/>
              </a:defRPr>
            </a:lvl3pPr>
            <a:lvl4pPr marL="1600200" indent="-228600" algn="ctr" defTabSz="1160463" eaLnBrk="0" hangingPunct="0">
              <a:lnSpc>
                <a:spcPct val="90000"/>
              </a:lnSpc>
              <a:defRPr>
                <a:solidFill>
                  <a:schemeClr val="tx1"/>
                </a:solidFill>
                <a:latin typeface="Verdana" pitchFamily="34" charset="0"/>
              </a:defRPr>
            </a:lvl4pPr>
            <a:lvl5pPr marL="2057400" indent="-228600" algn="ctr" defTabSz="1160463" eaLnBrk="0" hangingPunct="0">
              <a:lnSpc>
                <a:spcPct val="90000"/>
              </a:lnSpc>
              <a:defRPr>
                <a:solidFill>
                  <a:schemeClr val="tx1"/>
                </a:solidFill>
                <a:latin typeface="Verdana" pitchFamily="34" charset="0"/>
              </a:defRPr>
            </a:lvl5pPr>
            <a:lvl6pPr marL="2514600" indent="-228600" algn="ctr" defTabSz="1160463" eaLnBrk="0" fontAlgn="base" hangingPunct="0">
              <a:lnSpc>
                <a:spcPct val="90000"/>
              </a:lnSpc>
              <a:spcBef>
                <a:spcPct val="0"/>
              </a:spcBef>
              <a:spcAft>
                <a:spcPct val="0"/>
              </a:spcAft>
              <a:defRPr>
                <a:solidFill>
                  <a:schemeClr val="tx1"/>
                </a:solidFill>
                <a:latin typeface="Verdana" pitchFamily="34" charset="0"/>
              </a:defRPr>
            </a:lvl6pPr>
            <a:lvl7pPr marL="2971800" indent="-228600" algn="ctr" defTabSz="1160463" eaLnBrk="0" fontAlgn="base" hangingPunct="0">
              <a:lnSpc>
                <a:spcPct val="90000"/>
              </a:lnSpc>
              <a:spcBef>
                <a:spcPct val="0"/>
              </a:spcBef>
              <a:spcAft>
                <a:spcPct val="0"/>
              </a:spcAft>
              <a:defRPr>
                <a:solidFill>
                  <a:schemeClr val="tx1"/>
                </a:solidFill>
                <a:latin typeface="Verdana" pitchFamily="34" charset="0"/>
              </a:defRPr>
            </a:lvl7pPr>
            <a:lvl8pPr marL="3429000" indent="-228600" algn="ctr" defTabSz="1160463" eaLnBrk="0" fontAlgn="base" hangingPunct="0">
              <a:lnSpc>
                <a:spcPct val="90000"/>
              </a:lnSpc>
              <a:spcBef>
                <a:spcPct val="0"/>
              </a:spcBef>
              <a:spcAft>
                <a:spcPct val="0"/>
              </a:spcAft>
              <a:defRPr>
                <a:solidFill>
                  <a:schemeClr val="tx1"/>
                </a:solidFill>
                <a:latin typeface="Verdana" pitchFamily="34" charset="0"/>
              </a:defRPr>
            </a:lvl8pPr>
            <a:lvl9pPr marL="3886200" indent="-228600" algn="ctr" defTabSz="1160463" eaLnBrk="0" fontAlgn="base" hangingPunct="0">
              <a:lnSpc>
                <a:spcPct val="90000"/>
              </a:lnSpc>
              <a:spcBef>
                <a:spcPct val="0"/>
              </a:spcBef>
              <a:spcAft>
                <a:spcPct val="0"/>
              </a:spcAft>
              <a:defRPr>
                <a:solidFill>
                  <a:schemeClr val="tx1"/>
                </a:solidFill>
                <a:latin typeface="Verdana" pitchFamily="34" charset="0"/>
              </a:defRPr>
            </a:lvl9pPr>
          </a:lstStyle>
          <a:p>
            <a:pPr algn="l" eaLnBrk="1" hangingPunct="1">
              <a:lnSpc>
                <a:spcPct val="100000"/>
              </a:lnSpc>
              <a:defRPr/>
            </a:pPr>
            <a:fld id="{38344616-944E-48B8-8049-0E538161BA5F}" type="datetime1">
              <a:rPr lang="de-DE" smtClean="0">
                <a:solidFill>
                  <a:srgbClr val="000000"/>
                </a:solidFill>
              </a:rPr>
              <a:pPr algn="l" eaLnBrk="1" hangingPunct="1">
                <a:lnSpc>
                  <a:spcPct val="100000"/>
                </a:lnSpc>
                <a:defRPr/>
              </a:pPr>
              <a:t>02.12.2014</a:t>
            </a:fld>
            <a:endParaRPr lang="de-DE" smtClean="0">
              <a:solidFill>
                <a:srgbClr val="000000"/>
              </a:solidFill>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ATEV_fb16-9">
  <a:themeElements>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Benutzerdefiniertes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ATEV_fb16-9">
  <a:themeElements>
    <a:clrScheme name="DATEV_fb16-9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16-9">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ATEV_fb16-9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ATEV_fb16-9">
  <a:themeElements>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Benutzerdefiniertes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ATEV_fb16-9">
  <a:themeElements>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Benutzerdefiniertes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ATEV_fb16-9">
  <a:themeElements>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Benutzerdefiniertes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ATEV_fb16-9">
  <a:themeElements>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Benutzerdefiniertes Design">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enutzerdefiniertes Design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ATEV_fb16-9">
  <a:themeElements>
    <a:clrScheme name="DATEV_fb16-9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fontScheme name="DATEV_fb16-9">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ctr" defTabSz="1177925" rtl="0" eaLnBrk="1" fontAlgn="base" latinLnBrk="0" hangingPunct="1">
          <a:lnSpc>
            <a:spcPct val="9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ATEV_fb16-9 1">
        <a:dk1>
          <a:srgbClr val="000000"/>
        </a:dk1>
        <a:lt1>
          <a:srgbClr val="FFFFFF"/>
        </a:lt1>
        <a:dk2>
          <a:srgbClr val="000000"/>
        </a:dk2>
        <a:lt2>
          <a:srgbClr val="EFEFEF"/>
        </a:lt2>
        <a:accent1>
          <a:srgbClr val="DBF3C2"/>
        </a:accent1>
        <a:accent2>
          <a:srgbClr val="B8E789"/>
        </a:accent2>
        <a:accent3>
          <a:srgbClr val="FFFFFF"/>
        </a:accent3>
        <a:accent4>
          <a:srgbClr val="000000"/>
        </a:accent4>
        <a:accent5>
          <a:srgbClr val="EAF8DD"/>
        </a:accent5>
        <a:accent6>
          <a:srgbClr val="A6D17C"/>
        </a:accent6>
        <a:hlink>
          <a:srgbClr val="006600"/>
        </a:hlink>
        <a:folHlink>
          <a:srgbClr val="8CD25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BEBA31E8E51B5449440E2ECC362B275" ma:contentTypeVersion="0" ma:contentTypeDescription="Ein neues Dokument erstellen." ma:contentTypeScope="" ma:versionID="fa81a8574cdb57af349b8e2daf9a00cf">
  <xsd:schema xmlns:xsd="http://www.w3.org/2001/XMLSchema" xmlns:xs="http://www.w3.org/2001/XMLSchema" xmlns:p="http://schemas.microsoft.com/office/2006/metadata/properties" targetNamespace="http://schemas.microsoft.com/office/2006/metadata/properties" ma:root="true" ma:fieldsID="66c4a6dd5ef775a5269b08f7de37f9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857527-20D1-49A1-8340-B5F570955C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26F3A14-5926-42C8-927C-AFF5A685F5FF}">
  <ds:schemaRefs>
    <ds:schemaRef ds:uri="http://schemas.microsoft.com/office/2006/metadata/properties"/>
  </ds:schemaRefs>
</ds:datastoreItem>
</file>

<file path=customXml/itemProps3.xml><?xml version="1.0" encoding="utf-8"?>
<ds:datastoreItem xmlns:ds="http://schemas.openxmlformats.org/officeDocument/2006/customXml" ds:itemID="{9CBCD518-28E9-40CB-BCD6-7320002550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DATEV_fb16-9</Template>
  <TotalTime>0</TotalTime>
  <Words>2683</Words>
  <Application>Microsoft Office PowerPoint</Application>
  <PresentationFormat>Benutzerdefiniert</PresentationFormat>
  <Paragraphs>700</Paragraphs>
  <Slides>58</Slides>
  <Notes>11</Notes>
  <HiddenSlides>3</HiddenSlides>
  <MMClips>0</MMClips>
  <ScaleCrop>false</ScaleCrop>
  <HeadingPairs>
    <vt:vector size="4" baseType="variant">
      <vt:variant>
        <vt:lpstr>Design</vt:lpstr>
      </vt:variant>
      <vt:variant>
        <vt:i4>7</vt:i4>
      </vt:variant>
      <vt:variant>
        <vt:lpstr>Folientitel</vt:lpstr>
      </vt:variant>
      <vt:variant>
        <vt:i4>58</vt:i4>
      </vt:variant>
    </vt:vector>
  </HeadingPairs>
  <TitlesOfParts>
    <vt:vector size="65" baseType="lpstr">
      <vt:lpstr>DATEV_fb16-9</vt:lpstr>
      <vt:lpstr>1_DATEV_fb16-9</vt:lpstr>
      <vt:lpstr>2_DATEV_fb16-9</vt:lpstr>
      <vt:lpstr>3_DATEV_fb16-9</vt:lpstr>
      <vt:lpstr>4_DATEV_fb16-9</vt:lpstr>
      <vt:lpstr>5_DATEV_fb16-9</vt:lpstr>
      <vt:lpstr>6_DATEV_fb16-9</vt:lpstr>
      <vt:lpstr>Ratgeber Anzahlungen</vt:lpstr>
      <vt:lpstr>     Agenda </vt:lpstr>
      <vt:lpstr>Agenda </vt:lpstr>
      <vt:lpstr>Erhaltene Anzahlungen und deren Besonderheiten in der Praxis</vt:lpstr>
      <vt:lpstr>Erhaltene Anzahlungen und deren Besonderheiten in der Praxis</vt:lpstr>
      <vt:lpstr>Agenda </vt:lpstr>
      <vt:lpstr>   Anzahlungen Unterstützung durch die DATEV-Programme - Überblick </vt:lpstr>
      <vt:lpstr>Anzahlungen Unterstützung durch die DATEV-Programme - Überblick</vt:lpstr>
      <vt:lpstr>Unterstützung durch die DATEV-Programme - Überblick Zusammenspiel der DATEV-Programme</vt:lpstr>
      <vt:lpstr>Agenda </vt:lpstr>
      <vt:lpstr>Mögliche Buchungsvarianten Allgemeines</vt:lpstr>
      <vt:lpstr>Folie 12</vt:lpstr>
      <vt:lpstr>Folie 13</vt:lpstr>
      <vt:lpstr>Folie 14</vt:lpstr>
      <vt:lpstr>Mögliche Buchungsvarianten Buchung des Geldeingangs über Debitor mit Buchung der angeforderten Anzahlung (Variante 2b)</vt:lpstr>
      <vt:lpstr>Agenda </vt:lpstr>
      <vt:lpstr>Umsetzung in den Rechnungswesen-Programmen </vt:lpstr>
      <vt:lpstr>Umsetzung in den Rechnungswesen-Programmen </vt:lpstr>
      <vt:lpstr>Voraussetzungen schaffen</vt:lpstr>
      <vt:lpstr>Voraussetzungen schaffen Programmunterstützung für Anzahlungen aktivieren</vt:lpstr>
      <vt:lpstr>Voraussetzungen schaffen Einstellungen zum Buchungsverhalten vornehmen</vt:lpstr>
      <vt:lpstr>Voraussetzungen schaffen Buchungsverhalten</vt:lpstr>
      <vt:lpstr>Voraussetzungen schaffen Konten festlegen – Geldeingang über Debitor</vt:lpstr>
      <vt:lpstr>Voraussetzungen schaffen Automatische Buchungen definieren – Geldeingang über Debitor</vt:lpstr>
      <vt:lpstr>Voraussetzungen schaffen Anzahlungen auflösen – Geldeingang über Debitor</vt:lpstr>
      <vt:lpstr>Voraussetzungen schaffen Erfassungsunterstützung – Geldeingang über Debitor</vt:lpstr>
      <vt:lpstr>Voraussetzungen schaffen Konten festlegen – Geldeingang über Sachkonto </vt:lpstr>
      <vt:lpstr>Voraussetzungen schaffen Anzahlungen auflösen – Geldeingang über Sachkonto </vt:lpstr>
      <vt:lpstr>Voraussetzungen schaffen Erfassungsunterstützung – Geldeingang über Sachkonto </vt:lpstr>
      <vt:lpstr>Voraussetzungen schaffen Anzahlungsinformationen beim Buchen erfassen</vt:lpstr>
      <vt:lpstr>Umsetzung in den Rechnungswesen-Programmen </vt:lpstr>
      <vt:lpstr>Umsetzung in den Rechnungswesen-Programmen Anzahlungsbuchungen erfassen (Buchungsbeispiel – Variante 2b)</vt:lpstr>
      <vt:lpstr>Umsetzung in den Rechnungswesen-Programmen Anzahlungsbuchungen erfassen </vt:lpstr>
      <vt:lpstr>Umsetzung in den Rechnungswesen-Programmen Anzahlungsbuchungen erfassen</vt:lpstr>
      <vt:lpstr>Umsetzung in den Rechnungswesen-Programmen Anzahlungsbuchungen erzeugen</vt:lpstr>
      <vt:lpstr>Umsetzung in den Rechnungswesen-Programmen Anzahlungsbuchungen erzeugen</vt:lpstr>
      <vt:lpstr>Umsetzung in den Rechnungswesen-Programmen Anzahlungsbuchungen erzeugen</vt:lpstr>
      <vt:lpstr>Umsetzung in den Rechnungswesen-Programmen </vt:lpstr>
      <vt:lpstr>Umsetzung in den Rechnungswesen-Programmen Übernahme der Anzahlungsinformationen aus Vorsystemen / Stapelverarbeitung</vt:lpstr>
      <vt:lpstr>Umsetzung in den Rechnungswesen-Programmen </vt:lpstr>
      <vt:lpstr>Umsetzung in den Rechnungswesen-Programmen Auswertungen</vt:lpstr>
      <vt:lpstr>Umsetzung in den Rechnungswesen-Programmen Auswertungen</vt:lpstr>
      <vt:lpstr>Umsetzung in den Rechnungswesen-Programmen Auswertungen</vt:lpstr>
      <vt:lpstr>Umsetzung in den Rechnungswesen-Programmen Abgrenzung  der angeforderten Anzahlungen im Jahresabschluss/Zwischenabschluss </vt:lpstr>
      <vt:lpstr>Umsetzung in den Rechnungswesen-Programmen Abgrenzung  der angeforderten Anzahlungen im Jahresabschluss/Zwischenabschluss</vt:lpstr>
      <vt:lpstr>Agenda </vt:lpstr>
      <vt:lpstr>Zusammenspiel Rechnungswesen und Auftragswesen Lösung in DATEV Mittelstand Faktura und Rechnungswesen pro</vt:lpstr>
      <vt:lpstr>Zusammenspiel Rechnungswesen und Auftragswesen Lösung in DATEV Mittelstand Faktura und Rechnungswesen pro</vt:lpstr>
      <vt:lpstr>Zusammenspiel Rechnungswesen und Auftragswesen Einstellungen für Abschlagsrechnungen im Auftragswesen</vt:lpstr>
      <vt:lpstr>Zusammenspiel Rechnungswesen und Auftragswesen Einstellungen für Abschlagsrechnungen im Auftragswesen</vt:lpstr>
      <vt:lpstr>Zusammenspiel Rechnungswesen und Auftragswesen Erstellen der Abschlagsrechnung im Auftragswesen</vt:lpstr>
      <vt:lpstr>Zusammenspiel Rechnungswesen und Auftragswesen Erstellen der Abschlagsrechnung im Auftragswesen</vt:lpstr>
      <vt:lpstr>Zusammenspiel Rechnungswesen und Auftragswesen Erstellen der Abschlagsrechnung im Auftragswesen </vt:lpstr>
      <vt:lpstr>Zusammenspiel Rechnungswesen und Auftragswesen Erstellen der Abschlagsrechnung im Auftragswesen</vt:lpstr>
      <vt:lpstr>Zusammenspiel Rechnungswesen und Auftragswesen Besonderheiten bei den Einstellungen für das Buchen in Rechnungswesen</vt:lpstr>
      <vt:lpstr>Zusammenspiel Rechnungswesen und Auftragswesen Besonderheiten bei den Einstellungen für das Buchen in Rechnungswesen</vt:lpstr>
      <vt:lpstr>Zusammenspiel Rechnungswesen und Auftragswesen Erstellen der Schlussrechnung im Auftragswesen</vt:lpstr>
      <vt:lpstr>Folie 58</vt:lpstr>
    </vt:vector>
  </TitlesOfParts>
  <Manager>DATEV eG</Manager>
  <Company>DATEV eG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Windows-Benutzer</dc:creator>
  <cp:lastModifiedBy>Christian Böke</cp:lastModifiedBy>
  <cp:revision>977</cp:revision>
  <cp:lastPrinted>2013-09-10T11:30:35Z</cp:lastPrinted>
  <dcterms:created xsi:type="dcterms:W3CDTF">2013-04-10T11:25:57Z</dcterms:created>
  <dcterms:modified xsi:type="dcterms:W3CDTF">2014-12-02T20:32:02Z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0x0101007BEBA31E8E51B5449440E2ECC362B275</vt:lpwstr>
  </property>
</Properties>
</file>